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767" r:id="rId2"/>
    <p:sldId id="780" r:id="rId3"/>
    <p:sldId id="784" r:id="rId4"/>
    <p:sldId id="712" r:id="rId5"/>
    <p:sldId id="714" r:id="rId6"/>
    <p:sldId id="774" r:id="rId7"/>
    <p:sldId id="772" r:id="rId8"/>
    <p:sldId id="439" r:id="rId9"/>
    <p:sldId id="777" r:id="rId10"/>
    <p:sldId id="626" r:id="rId11"/>
    <p:sldId id="786" r:id="rId12"/>
    <p:sldId id="778" r:id="rId13"/>
    <p:sldId id="781" r:id="rId14"/>
    <p:sldId id="773" r:id="rId15"/>
    <p:sldId id="782" r:id="rId16"/>
    <p:sldId id="566" r:id="rId17"/>
    <p:sldId id="676" r:id="rId18"/>
    <p:sldId id="785" r:id="rId19"/>
    <p:sldId id="783" r:id="rId20"/>
  </p:sldIdLst>
  <p:sldSz cx="9144000" cy="5143500" type="screen16x9"/>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guide id="3" orient="horz" pos="2130">
          <p15:clr>
            <a:srgbClr val="A4A3A4"/>
          </p15:clr>
        </p15:guide>
        <p15:guide id="4" pos="3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A1F"/>
    <a:srgbClr val="990000"/>
    <a:srgbClr val="E8E6E5"/>
    <a:srgbClr val="500000"/>
    <a:srgbClr val="339933"/>
    <a:srgbClr val="CC0000"/>
    <a:srgbClr val="231815"/>
    <a:srgbClr val="FF0000"/>
    <a:srgbClr val="33CC33"/>
    <a:srgbClr val="98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7" autoAdjust="0"/>
    <p:restoredTop sz="84096" autoAdjust="0"/>
  </p:normalViewPr>
  <p:slideViewPr>
    <p:cSldViewPr>
      <p:cViewPr varScale="1">
        <p:scale>
          <a:sx n="112" d="100"/>
          <a:sy n="112" d="100"/>
        </p:scale>
        <p:origin x="622" y="43"/>
      </p:cViewPr>
      <p:guideLst>
        <p:guide orient="horz" pos="1620"/>
        <p:guide pos="2880"/>
      </p:guideLst>
    </p:cSldViewPr>
  </p:slideViewPr>
  <p:notesTextViewPr>
    <p:cViewPr>
      <p:scale>
        <a:sx n="3" d="2"/>
        <a:sy n="3" d="2"/>
      </p:scale>
      <p:origin x="0" y="0"/>
    </p:cViewPr>
  </p:notesTextViewPr>
  <p:notesViewPr>
    <p:cSldViewPr>
      <p:cViewPr varScale="1">
        <p:scale>
          <a:sx n="53" d="100"/>
          <a:sy n="53" d="100"/>
        </p:scale>
        <p:origin x="-2952" y="-102"/>
      </p:cViewPr>
      <p:guideLst>
        <p:guide orient="horz" pos="2160"/>
        <p:guide pos="2880"/>
        <p:guide orient="horz" pos="2130"/>
        <p:guide pos="31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0"/>
            <a:ext cx="4308422" cy="338058"/>
          </a:xfrm>
          <a:prstGeom prst="rect">
            <a:avLst/>
          </a:prstGeom>
        </p:spPr>
        <p:txBody>
          <a:bodyPr vert="horz" lIns="91440" tIns="45720" rIns="91440" bIns="45720" rtlCol="0"/>
          <a:lstStyle>
            <a:lvl1pPr algn="r">
              <a:defRPr sz="1200"/>
            </a:lvl1pPr>
          </a:lstStyle>
          <a:p>
            <a:fld id="{30218EB6-4771-4FB2-99C8-37B8E213AEAE}" type="datetimeFigureOut">
              <a:rPr lang="zh-CN" altLang="en-US" smtClean="0"/>
              <a:pPr/>
              <a:t>2021-10-26</a:t>
            </a:fld>
            <a:endParaRPr lang="zh-CN" altLang="en-US"/>
          </a:p>
        </p:txBody>
      </p:sp>
      <p:sp>
        <p:nvSpPr>
          <p:cNvPr id="4" name="页脚占位符 3"/>
          <p:cNvSpPr>
            <a:spLocks noGrp="1"/>
          </p:cNvSpPr>
          <p:nvPr>
            <p:ph type="ftr" sz="quarter" idx="2"/>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8058"/>
          </a:xfrm>
          <a:prstGeom prst="rect">
            <a:avLst/>
          </a:prstGeom>
        </p:spPr>
        <p:txBody>
          <a:bodyPr vert="horz" lIns="91440" tIns="45720" rIns="91440" bIns="45720" rtlCol="0" anchor="b"/>
          <a:lstStyle>
            <a:lvl1pPr algn="r">
              <a:defRPr sz="1200"/>
            </a:lvl1pPr>
          </a:lstStyle>
          <a:p>
            <a:fld id="{FAE92D9D-F3F7-4A9F-84FE-E5FE6DAAD68C}" type="slidenum">
              <a:rPr lang="zh-CN" altLang="en-US" smtClean="0"/>
              <a:pPr/>
              <a:t>‹#›</a:t>
            </a:fld>
            <a:endParaRPr lang="zh-CN" altLang="en-US"/>
          </a:p>
        </p:txBody>
      </p:sp>
    </p:spTree>
    <p:extLst>
      <p:ext uri="{BB962C8B-B14F-4D97-AF65-F5344CB8AC3E}">
        <p14:creationId xmlns:p14="http://schemas.microsoft.com/office/powerpoint/2010/main" val="872027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a:defRPr sz="1200"/>
            </a:lvl1pPr>
          </a:lstStyle>
          <a:p>
            <a:fld id="{8CCB4A6F-3DAC-437B-818D-967896A71C06}" type="datetimeFigureOut">
              <a:rPr lang="zh-CN" altLang="en-US" smtClean="0"/>
              <a:pPr/>
              <a:t>2021-10-26</a:t>
            </a:fld>
            <a:endParaRPr lang="zh-CN" altLang="en-US"/>
          </a:p>
        </p:txBody>
      </p:sp>
      <p:sp>
        <p:nvSpPr>
          <p:cNvPr id="4" name="幻灯片图像占位符 3"/>
          <p:cNvSpPr>
            <a:spLocks noGrp="1" noRot="1" noChangeAspect="1"/>
          </p:cNvSpPr>
          <p:nvPr>
            <p:ph type="sldImg" idx="2"/>
          </p:nvPr>
        </p:nvSpPr>
        <p:spPr>
          <a:xfrm>
            <a:off x="2716213" y="506413"/>
            <a:ext cx="4510087" cy="2536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a:defRPr sz="1200"/>
            </a:lvl1pPr>
          </a:lstStyle>
          <a:p>
            <a:fld id="{10146251-4F67-4E8E-8053-DF2474A8DFD5}" type="slidenum">
              <a:rPr lang="zh-CN" altLang="en-US" smtClean="0"/>
              <a:pPr/>
              <a:t>‹#›</a:t>
            </a:fld>
            <a:endParaRPr lang="zh-CN" altLang="en-US"/>
          </a:p>
        </p:txBody>
      </p:sp>
    </p:spTree>
    <p:extLst>
      <p:ext uri="{BB962C8B-B14F-4D97-AF65-F5344CB8AC3E}">
        <p14:creationId xmlns:p14="http://schemas.microsoft.com/office/powerpoint/2010/main" val="129326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a:t>
            </a:fld>
            <a:endParaRPr lang="zh-CN" altLang="en-US"/>
          </a:p>
        </p:txBody>
      </p:sp>
    </p:spTree>
    <p:extLst>
      <p:ext uri="{BB962C8B-B14F-4D97-AF65-F5344CB8AC3E}">
        <p14:creationId xmlns:p14="http://schemas.microsoft.com/office/powerpoint/2010/main" val="1611326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我们对话了参展游客和展览负责人，进一步寻找答案</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11</a:t>
            </a:fld>
            <a:endParaRPr lang="zh-CN" altLang="en-US"/>
          </a:p>
        </p:txBody>
      </p:sp>
    </p:spTree>
    <p:extLst>
      <p:ext uri="{BB962C8B-B14F-4D97-AF65-F5344CB8AC3E}">
        <p14:creationId xmlns:p14="http://schemas.microsoft.com/office/powerpoint/2010/main" val="3171044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12</a:t>
            </a:fld>
            <a:endParaRPr lang="zh-CN" altLang="en-US"/>
          </a:p>
        </p:txBody>
      </p:sp>
    </p:spTree>
    <p:extLst>
      <p:ext uri="{BB962C8B-B14F-4D97-AF65-F5344CB8AC3E}">
        <p14:creationId xmlns:p14="http://schemas.microsoft.com/office/powerpoint/2010/main" val="418807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需要借助国家的相关力量帮助</a:t>
            </a:r>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14</a:t>
            </a:fld>
            <a:endParaRPr lang="zh-CN" altLang="en-US"/>
          </a:p>
        </p:txBody>
      </p:sp>
    </p:spTree>
    <p:extLst>
      <p:ext uri="{BB962C8B-B14F-4D97-AF65-F5344CB8AC3E}">
        <p14:creationId xmlns:p14="http://schemas.microsoft.com/office/powerpoint/2010/main" val="242105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需要借助国家的相关力量帮助</a:t>
            </a:r>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15</a:t>
            </a:fld>
            <a:endParaRPr lang="zh-CN" altLang="en-US"/>
          </a:p>
        </p:txBody>
      </p:sp>
    </p:spTree>
    <p:extLst>
      <p:ext uri="{BB962C8B-B14F-4D97-AF65-F5344CB8AC3E}">
        <p14:creationId xmlns:p14="http://schemas.microsoft.com/office/powerpoint/2010/main" val="33428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17</a:t>
            </a:fld>
            <a:endParaRPr lang="zh-CN" altLang="en-US"/>
          </a:p>
        </p:txBody>
      </p:sp>
    </p:spTree>
    <p:extLst>
      <p:ext uri="{BB962C8B-B14F-4D97-AF65-F5344CB8AC3E}">
        <p14:creationId xmlns:p14="http://schemas.microsoft.com/office/powerpoint/2010/main" val="75857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刻板印象在大众心中是否真实存在，若存在，是什么？是不是红色教育基地本身的问题？</a:t>
            </a:r>
            <a:endParaRPr lang="en-US" altLang="zh-CN" dirty="0"/>
          </a:p>
          <a:p>
            <a:r>
              <a:rPr lang="zh-CN" altLang="en-US" dirty="0"/>
              <a:t>我们能够怎么做？</a:t>
            </a:r>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2</a:t>
            </a:fld>
            <a:endParaRPr lang="zh-CN" altLang="en-US"/>
          </a:p>
        </p:txBody>
      </p:sp>
    </p:spTree>
    <p:extLst>
      <p:ext uri="{BB962C8B-B14F-4D97-AF65-F5344CB8AC3E}">
        <p14:creationId xmlns:p14="http://schemas.microsoft.com/office/powerpoint/2010/main" val="398556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宋体" panose="02010600030101010101" pitchFamily="2" charset="-122"/>
                <a:cs typeface="宋体" panose="02010600030101010101" pitchFamily="2" charset="-122"/>
              </a:rPr>
              <a:t>建党一百周年历史性时刻的到来，</a:t>
            </a:r>
            <a:r>
              <a:rPr lang="zh-CN" altLang="zh-CN" sz="1800" dirty="0">
                <a:effectLst/>
                <a:ea typeface="宋体" panose="02010600030101010101" pitchFamily="2" charset="-122"/>
                <a:cs typeface="宋体" panose="02010600030101010101" pitchFamily="2" charset="-122"/>
              </a:rPr>
              <a:t>在党史的教育和宣传方面，红色教育基地因为拥有大量珍贵文献、文物资料等优势资源，可谓是新时代党史教育与普及的重要一环。</a:t>
            </a:r>
            <a:endParaRPr lang="zh-CN" altLang="en-US" dirty="0"/>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3</a:t>
            </a:fld>
            <a:endParaRPr lang="zh-CN" altLang="en-US"/>
          </a:p>
        </p:txBody>
      </p:sp>
    </p:spTree>
    <p:extLst>
      <p:ext uri="{BB962C8B-B14F-4D97-AF65-F5344CB8AC3E}">
        <p14:creationId xmlns:p14="http://schemas.microsoft.com/office/powerpoint/2010/main" val="297198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5</a:t>
            </a:fld>
            <a:endParaRPr lang="zh-CN" altLang="en-US"/>
          </a:p>
        </p:txBody>
      </p:sp>
    </p:spTree>
    <p:extLst>
      <p:ext uri="{BB962C8B-B14F-4D97-AF65-F5344CB8AC3E}">
        <p14:creationId xmlns:p14="http://schemas.microsoft.com/office/powerpoint/2010/main" val="56219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6</a:t>
            </a:fld>
            <a:endParaRPr lang="zh-CN" altLang="en-US"/>
          </a:p>
        </p:txBody>
      </p:sp>
    </p:spTree>
    <p:extLst>
      <p:ext uri="{BB962C8B-B14F-4D97-AF65-F5344CB8AC3E}">
        <p14:creationId xmlns:p14="http://schemas.microsoft.com/office/powerpoint/2010/main" val="146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7</a:t>
            </a:fld>
            <a:endParaRPr lang="zh-CN" altLang="en-US"/>
          </a:p>
        </p:txBody>
      </p:sp>
    </p:spTree>
    <p:extLst>
      <p:ext uri="{BB962C8B-B14F-4D97-AF65-F5344CB8AC3E}">
        <p14:creationId xmlns:p14="http://schemas.microsoft.com/office/powerpoint/2010/main" val="2483513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8</a:t>
            </a:fld>
            <a:endParaRPr lang="zh-CN" altLang="en-US"/>
          </a:p>
        </p:txBody>
      </p:sp>
    </p:spTree>
    <p:extLst>
      <p:ext uri="{BB962C8B-B14F-4D97-AF65-F5344CB8AC3E}">
        <p14:creationId xmlns:p14="http://schemas.microsoft.com/office/powerpoint/2010/main" val="173977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参观地点相对来说非常集中，骑车十分钟互相到</a:t>
            </a:r>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9</a:t>
            </a:fld>
            <a:endParaRPr lang="zh-CN" altLang="en-US"/>
          </a:p>
        </p:txBody>
      </p:sp>
    </p:spTree>
    <p:extLst>
      <p:ext uri="{BB962C8B-B14F-4D97-AF65-F5344CB8AC3E}">
        <p14:creationId xmlns:p14="http://schemas.microsoft.com/office/powerpoint/2010/main" val="77892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10</a:t>
            </a:fld>
            <a:endParaRPr lang="zh-CN" altLang="en-US"/>
          </a:p>
        </p:txBody>
      </p:sp>
    </p:spTree>
    <p:extLst>
      <p:ext uri="{BB962C8B-B14F-4D97-AF65-F5344CB8AC3E}">
        <p14:creationId xmlns:p14="http://schemas.microsoft.com/office/powerpoint/2010/main" val="3882733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descr="D:\康凯\进行中\北理工\new ppt\导图\10-16\1-01-01.png"/>
          <p:cNvPicPr>
            <a:picLocks noChangeAspect="1" noChangeArrowheads="1"/>
          </p:cNvPicPr>
          <p:nvPr userDrawn="1"/>
        </p:nvPicPr>
        <p:blipFill>
          <a:blip r:embed="rId2" cstate="print"/>
          <a:stretch>
            <a:fillRect/>
          </a:stretch>
        </p:blipFill>
        <p:spPr bwMode="auto">
          <a:xfrm>
            <a:off x="-1" y="-1556"/>
            <a:ext cx="9144000" cy="5145024"/>
          </a:xfrm>
          <a:prstGeom prst="rect">
            <a:avLst/>
          </a:prstGeom>
          <a:noFill/>
        </p:spPr>
      </p:pic>
      <p:sp>
        <p:nvSpPr>
          <p:cNvPr id="3" name="矩形 2">
            <a:extLst>
              <a:ext uri="{FF2B5EF4-FFF2-40B4-BE49-F238E27FC236}">
                <a16:creationId xmlns:a16="http://schemas.microsoft.com/office/drawing/2014/main" id="{7541FF8C-051D-4030-B900-34C94FCD8266}"/>
              </a:ext>
            </a:extLst>
          </p:cNvPr>
          <p:cNvSpPr/>
          <p:nvPr userDrawn="1"/>
        </p:nvSpPr>
        <p:spPr>
          <a:xfrm>
            <a:off x="1763688" y="4731990"/>
            <a:ext cx="864096" cy="266546"/>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solidFill>
              </a:ln>
              <a:no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050" name="Picture 2" descr="D:\康凯\进行中\北理工\new ppt\导图\10-16\2-01.png"/>
          <p:cNvPicPr>
            <a:picLocks noChangeAspect="1" noChangeArrowheads="1"/>
          </p:cNvPicPr>
          <p:nvPr userDrawn="1"/>
        </p:nvPicPr>
        <p:blipFill>
          <a:blip r:embed="rId2" cstate="print"/>
          <a:stretch>
            <a:fillRect/>
          </a:stretch>
        </p:blipFill>
        <p:spPr bwMode="auto">
          <a:xfrm>
            <a:off x="1" y="32"/>
            <a:ext cx="9143998" cy="5145022"/>
          </a:xfrm>
          <a:prstGeom prst="rect">
            <a:avLst/>
          </a:prstGeom>
          <a:noFill/>
        </p:spPr>
      </p:pic>
      <p:sp>
        <p:nvSpPr>
          <p:cNvPr id="3" name="矩形 2">
            <a:extLst>
              <a:ext uri="{FF2B5EF4-FFF2-40B4-BE49-F238E27FC236}">
                <a16:creationId xmlns:a16="http://schemas.microsoft.com/office/drawing/2014/main" id="{8C0B4352-7F38-462E-9F69-21647E0E5474}"/>
              </a:ext>
            </a:extLst>
          </p:cNvPr>
          <p:cNvSpPr/>
          <p:nvPr userDrawn="1"/>
        </p:nvSpPr>
        <p:spPr>
          <a:xfrm>
            <a:off x="1763688" y="4731990"/>
            <a:ext cx="864096" cy="266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no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075" name="Picture 3" descr="D:\康凯\进行中\北理工\new ppt\导图\10-16\3-01.png"/>
          <p:cNvPicPr>
            <a:picLocks noChangeAspect="1" noChangeArrowheads="1"/>
          </p:cNvPicPr>
          <p:nvPr userDrawn="1"/>
        </p:nvPicPr>
        <p:blipFill>
          <a:blip r:embed="rId2" cstate="print"/>
          <a:stretch>
            <a:fillRect/>
          </a:stretch>
        </p:blipFill>
        <p:spPr bwMode="auto">
          <a:xfrm>
            <a:off x="1" y="-1556"/>
            <a:ext cx="9143998" cy="5145023"/>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2021-10-26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242D3E6-49BC-43D1-8281-7C1DED4D1475}" type="datetimeFigureOut">
              <a:rPr lang="zh-CN" altLang="en-US" smtClean="0"/>
              <a:pPr/>
              <a:t>2021-10-26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285B987-18EC-4D4C-A32E-2D2E97D976D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8.pn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8.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康凯\进行中\北理工\new ppt\导图\封面.jpg"/>
          <p:cNvPicPr>
            <a:picLocks noChangeAspect="1" noChangeArrowheads="1"/>
          </p:cNvPicPr>
          <p:nvPr/>
        </p:nvPicPr>
        <p:blipFill>
          <a:blip r:embed="rId3" cstate="print"/>
          <a:srcRect/>
          <a:stretch>
            <a:fillRect/>
          </a:stretch>
        </p:blipFill>
        <p:spPr bwMode="auto">
          <a:xfrm>
            <a:off x="-4404" y="0"/>
            <a:ext cx="9144000" cy="5145088"/>
          </a:xfrm>
          <a:prstGeom prst="rect">
            <a:avLst/>
          </a:prstGeom>
          <a:noFill/>
        </p:spPr>
      </p:pic>
      <p:pic>
        <p:nvPicPr>
          <p:cNvPr id="1029" name="Picture 5" descr="D:\康凯\进行中\北理工\new ppt\导图\logo.png"/>
          <p:cNvPicPr>
            <a:picLocks noChangeAspect="1" noChangeArrowheads="1"/>
          </p:cNvPicPr>
          <p:nvPr/>
        </p:nvPicPr>
        <p:blipFill>
          <a:blip r:embed="rId4" cstate="print"/>
          <a:srcRect/>
          <a:stretch>
            <a:fillRect/>
          </a:stretch>
        </p:blipFill>
        <p:spPr bwMode="auto">
          <a:xfrm>
            <a:off x="5076056" y="771550"/>
            <a:ext cx="1998663" cy="444500"/>
          </a:xfrm>
          <a:prstGeom prst="rect">
            <a:avLst/>
          </a:prstGeom>
          <a:noFill/>
        </p:spPr>
      </p:pic>
      <p:sp>
        <p:nvSpPr>
          <p:cNvPr id="12" name="TextBox 11"/>
          <p:cNvSpPr txBox="1"/>
          <p:nvPr/>
        </p:nvSpPr>
        <p:spPr>
          <a:xfrm>
            <a:off x="4716016" y="4155926"/>
            <a:ext cx="1560042"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2021</a:t>
            </a:r>
            <a:r>
              <a:rPr lang="zh-CN" altLang="en-US" sz="1600" b="1" dirty="0">
                <a:solidFill>
                  <a:schemeClr val="bg1"/>
                </a:solidFill>
                <a:latin typeface="微软雅黑" pitchFamily="34" charset="-122"/>
                <a:ea typeface="微软雅黑" pitchFamily="34" charset="-122"/>
              </a:rPr>
              <a:t>年</a:t>
            </a:r>
            <a:r>
              <a:rPr lang="en-US" altLang="zh-CN" sz="1600" b="1" dirty="0">
                <a:solidFill>
                  <a:schemeClr val="bg1"/>
                </a:solidFill>
                <a:latin typeface="微软雅黑" pitchFamily="34" charset="-122"/>
                <a:ea typeface="微软雅黑" pitchFamily="34" charset="-122"/>
              </a:rPr>
              <a:t>9</a:t>
            </a:r>
            <a:r>
              <a:rPr lang="zh-CN" altLang="en-US" sz="1600" b="1" dirty="0">
                <a:solidFill>
                  <a:schemeClr val="bg1"/>
                </a:solidFill>
                <a:latin typeface="微软雅黑" pitchFamily="34" charset="-122"/>
                <a:ea typeface="微软雅黑" pitchFamily="34" charset="-122"/>
              </a:rPr>
              <a:t>月</a:t>
            </a:r>
            <a:r>
              <a:rPr lang="en-US" altLang="zh-CN" sz="1600" b="1" dirty="0">
                <a:solidFill>
                  <a:schemeClr val="bg1"/>
                </a:solidFill>
                <a:latin typeface="微软雅黑" pitchFamily="34" charset="-122"/>
                <a:ea typeface="微软雅黑" pitchFamily="34" charset="-122"/>
              </a:rPr>
              <a:t>7</a:t>
            </a:r>
            <a:r>
              <a:rPr lang="zh-CN" altLang="en-US" sz="1600" b="1" dirty="0">
                <a:solidFill>
                  <a:schemeClr val="bg1"/>
                </a:solidFill>
                <a:latin typeface="微软雅黑" pitchFamily="34" charset="-122"/>
                <a:ea typeface="微软雅黑" pitchFamily="34" charset="-122"/>
              </a:rPr>
              <a:t>日</a:t>
            </a:r>
          </a:p>
        </p:txBody>
      </p:sp>
      <p:sp>
        <p:nvSpPr>
          <p:cNvPr id="9" name="矩形 8"/>
          <p:cNvSpPr/>
          <p:nvPr/>
        </p:nvSpPr>
        <p:spPr>
          <a:xfrm>
            <a:off x="1691680" y="1635646"/>
            <a:ext cx="7186016" cy="2069284"/>
          </a:xfrm>
          <a:prstGeom prst="rect">
            <a:avLst/>
          </a:prstGeom>
        </p:spPr>
        <p:txBody>
          <a:bodyPr wrap="square">
            <a:spAutoFit/>
          </a:bodyPr>
          <a:lstStyle/>
          <a:p>
            <a:pPr algn="r">
              <a:lnSpc>
                <a:spcPct val="150000"/>
              </a:lnSpc>
            </a:pPr>
            <a:r>
              <a:rPr lang="zh-CN" altLang="en-US" sz="4800" b="1" dirty="0">
                <a:solidFill>
                  <a:schemeClr val="bg1"/>
                </a:solidFill>
                <a:latin typeface="方正萤雪简体" panose="02000000000000000000" pitchFamily="2" charset="-122"/>
                <a:ea typeface="方正萤雪简体" panose="02000000000000000000" pitchFamily="2" charset="-122"/>
              </a:rPr>
              <a:t>广厦之间寻京畿红迹</a:t>
            </a:r>
            <a:endParaRPr lang="en-US" altLang="zh-CN" sz="4800" b="1" dirty="0">
              <a:solidFill>
                <a:schemeClr val="bg1"/>
              </a:solidFill>
              <a:latin typeface="方正萤雪简体" panose="02000000000000000000" pitchFamily="2" charset="-122"/>
              <a:ea typeface="方正萤雪简体" panose="02000000000000000000" pitchFamily="2" charset="-122"/>
            </a:endParaRPr>
          </a:p>
          <a:p>
            <a:pPr algn="r">
              <a:lnSpc>
                <a:spcPct val="150000"/>
              </a:lnSpc>
            </a:pPr>
            <a:r>
              <a:rPr lang="en-US" altLang="zh-CN" sz="2000" b="1" dirty="0">
                <a:solidFill>
                  <a:schemeClr val="bg1"/>
                </a:solidFill>
                <a:latin typeface="方正萤雪简体" panose="02000000000000000000" pitchFamily="2" charset="-122"/>
                <a:ea typeface="方正萤雪简体" panose="02000000000000000000" pitchFamily="2" charset="-122"/>
              </a:rPr>
              <a:t>——</a:t>
            </a:r>
            <a:r>
              <a:rPr lang="zh-CN" altLang="en-US" sz="2000" b="1" dirty="0">
                <a:solidFill>
                  <a:schemeClr val="bg1"/>
                </a:solidFill>
                <a:latin typeface="方正萤雪简体" panose="02000000000000000000" pitchFamily="2" charset="-122"/>
                <a:ea typeface="方正萤雪简体" panose="02000000000000000000" pitchFamily="2" charset="-122"/>
              </a:rPr>
              <a:t>暑期社会实践重点团队申报</a:t>
            </a:r>
            <a:endParaRPr lang="en-US" altLang="zh-CN" sz="2000" b="1" dirty="0">
              <a:solidFill>
                <a:schemeClr val="bg1"/>
              </a:solidFill>
              <a:latin typeface="方正萤雪简体" panose="02000000000000000000" pitchFamily="2" charset="-122"/>
              <a:ea typeface="方正萤雪简体" panose="02000000000000000000" pitchFamily="2" charset="-122"/>
            </a:endParaRPr>
          </a:p>
          <a:p>
            <a:pPr algn="r">
              <a:lnSpc>
                <a:spcPct val="150000"/>
              </a:lnSpc>
            </a:pPr>
            <a:r>
              <a:rPr lang="zh-CN" altLang="en-US" sz="2000" b="1" dirty="0">
                <a:solidFill>
                  <a:schemeClr val="bg1"/>
                </a:solidFill>
                <a:latin typeface="方正萤雪简体" panose="02000000000000000000" pitchFamily="2" charset="-122"/>
                <a:ea typeface="方正萤雪简体" panose="02000000000000000000" pitchFamily="2" charset="-122"/>
              </a:rPr>
              <a:t>汇报人：刘宇栋</a:t>
            </a:r>
            <a:endParaRPr lang="en-US" altLang="zh-CN" sz="2000" b="1" dirty="0">
              <a:solidFill>
                <a:schemeClr val="bg1"/>
              </a:solidFill>
              <a:latin typeface="方正萤雪简体" panose="02000000000000000000" pitchFamily="2" charset="-122"/>
              <a:ea typeface="方正萤雪简体" panose="02000000000000000000" pitchFamily="2" charset="-122"/>
            </a:endParaRPr>
          </a:p>
        </p:txBody>
      </p:sp>
    </p:spTree>
    <p:extLst>
      <p:ext uri="{BB962C8B-B14F-4D97-AF65-F5344CB8AC3E}">
        <p14:creationId xmlns:p14="http://schemas.microsoft.com/office/powerpoint/2010/main" val="3656369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实地走访：重点聚焦创新办展形式</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pic>
        <p:nvPicPr>
          <p:cNvPr id="8" name="图片 7">
            <a:extLst>
              <a:ext uri="{FF2B5EF4-FFF2-40B4-BE49-F238E27FC236}">
                <a16:creationId xmlns:a16="http://schemas.microsoft.com/office/drawing/2014/main" id="{3297FC5D-F608-48CF-822F-DF6B2215ED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904" y="699542"/>
            <a:ext cx="2264316" cy="1698237"/>
          </a:xfrm>
          <a:prstGeom prst="rect">
            <a:avLst/>
          </a:prstGeom>
        </p:spPr>
      </p:pic>
      <p:sp>
        <p:nvSpPr>
          <p:cNvPr id="12" name="文本框 11">
            <a:extLst>
              <a:ext uri="{FF2B5EF4-FFF2-40B4-BE49-F238E27FC236}">
                <a16:creationId xmlns:a16="http://schemas.microsoft.com/office/drawing/2014/main" id="{3D922C14-B9EB-4D74-91A6-93B8DDD6380E}"/>
              </a:ext>
            </a:extLst>
          </p:cNvPr>
          <p:cNvSpPr txBox="1"/>
          <p:nvPr/>
        </p:nvSpPr>
        <p:spPr bwMode="auto">
          <a:xfrm>
            <a:off x="3408304" y="2397779"/>
            <a:ext cx="2933263" cy="43088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zh-CN" sz="1100" b="1"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仿制古董话筒</a:t>
            </a:r>
            <a:r>
              <a:rPr lang="zh-CN" altLang="zh-CN" sz="1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的形式让观众与百年前的革命</a:t>
            </a:r>
            <a:r>
              <a:rPr lang="zh-CN" altLang="zh-CN" sz="1100" b="1"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前辈对话</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pic>
        <p:nvPicPr>
          <p:cNvPr id="1026" name="Picture 2" descr="图片">
            <a:extLst>
              <a:ext uri="{FF2B5EF4-FFF2-40B4-BE49-F238E27FC236}">
                <a16:creationId xmlns:a16="http://schemas.microsoft.com/office/drawing/2014/main" id="{38FFF519-E7CD-4503-AD8B-978E94A896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2802" y="2784423"/>
            <a:ext cx="2394520" cy="158752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C7801C10-FF2D-4A28-8E38-56744BDE05E7}"/>
              </a:ext>
            </a:extLst>
          </p:cNvPr>
          <p:cNvSpPr txBox="1"/>
          <p:nvPr/>
        </p:nvSpPr>
        <p:spPr bwMode="auto">
          <a:xfrm>
            <a:off x="3442199" y="4371950"/>
            <a:ext cx="2933263" cy="261610"/>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rPr>
              <a:t>通过</a:t>
            </a:r>
            <a:r>
              <a:rPr lang="en-US" altLang="zh-CN" sz="1100" dirty="0">
                <a:solidFill>
                  <a:schemeClr val="tx1"/>
                </a:solidFill>
                <a:latin typeface="微软雅黑" panose="020B0503020204020204" pitchFamily="34" charset="-122"/>
                <a:ea typeface="微软雅黑" panose="020B0503020204020204" pitchFamily="34" charset="-122"/>
              </a:rPr>
              <a:t>AI</a:t>
            </a:r>
            <a:r>
              <a:rPr lang="zh-CN" altLang="en-US" sz="1100" dirty="0">
                <a:solidFill>
                  <a:schemeClr val="tx1"/>
                </a:solidFill>
                <a:latin typeface="微软雅黑" panose="020B0503020204020204" pitchFamily="34" charset="-122"/>
                <a:ea typeface="微软雅黑" panose="020B0503020204020204" pitchFamily="34" charset="-122"/>
              </a:rPr>
              <a:t>技术，“让游客与李大钊先生合个影”</a:t>
            </a:r>
          </a:p>
        </p:txBody>
      </p:sp>
      <p:pic>
        <p:nvPicPr>
          <p:cNvPr id="1028" name="Picture 4" descr="图片">
            <a:extLst>
              <a:ext uri="{FF2B5EF4-FFF2-40B4-BE49-F238E27FC236}">
                <a16:creationId xmlns:a16="http://schemas.microsoft.com/office/drawing/2014/main" id="{93472BA3-A4E9-44E8-B264-A45E76C42B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00407" y="915566"/>
            <a:ext cx="2102643" cy="292384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0E73FA3C-CB1C-463A-990D-CA6118FE584C}"/>
              </a:ext>
            </a:extLst>
          </p:cNvPr>
          <p:cNvSpPr txBox="1"/>
          <p:nvPr/>
        </p:nvSpPr>
        <p:spPr bwMode="auto">
          <a:xfrm>
            <a:off x="6387030" y="3939902"/>
            <a:ext cx="2376264" cy="43088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en-US" sz="1100" dirty="0">
                <a:solidFill>
                  <a:schemeClr val="tx1"/>
                </a:solidFill>
                <a:latin typeface="微软雅黑" panose="020B0503020204020204" pitchFamily="34" charset="-122"/>
                <a:ea typeface="微软雅黑" panose="020B0503020204020204" pitchFamily="34" charset="-122"/>
              </a:rPr>
              <a:t>按下印章，获取革命</a:t>
            </a:r>
            <a:r>
              <a:rPr lang="zh-CN" altLang="en-US" sz="1100" b="1" dirty="0">
                <a:solidFill>
                  <a:schemeClr val="tx1"/>
                </a:solidFill>
                <a:latin typeface="微软雅黑" panose="020B0503020204020204" pitchFamily="34" charset="-122"/>
                <a:ea typeface="微软雅黑" panose="020B0503020204020204" pitchFamily="34" charset="-122"/>
              </a:rPr>
              <a:t>先辈寄来的一封信</a:t>
            </a:r>
          </a:p>
        </p:txBody>
      </p:sp>
      <p:pic>
        <p:nvPicPr>
          <p:cNvPr id="16" name="图片 15" descr="电视萤幕画面&#10;&#10;描述已自动生成">
            <a:extLst>
              <a:ext uri="{FF2B5EF4-FFF2-40B4-BE49-F238E27FC236}">
                <a16:creationId xmlns:a16="http://schemas.microsoft.com/office/drawing/2014/main" id="{52B4F3D2-1C9F-4324-8ED2-FA9805F3B9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5576" y="722090"/>
            <a:ext cx="2206993" cy="1655245"/>
          </a:xfrm>
          <a:prstGeom prst="rect">
            <a:avLst/>
          </a:prstGeom>
        </p:spPr>
      </p:pic>
      <p:pic>
        <p:nvPicPr>
          <p:cNvPr id="19" name="图片 18" descr="文本&#10;&#10;描述已自动生成">
            <a:extLst>
              <a:ext uri="{FF2B5EF4-FFF2-40B4-BE49-F238E27FC236}">
                <a16:creationId xmlns:a16="http://schemas.microsoft.com/office/drawing/2014/main" id="{BA178D5D-B93C-4D0C-8D40-7021D591AD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576" y="2871755"/>
            <a:ext cx="2174666" cy="1631000"/>
          </a:xfrm>
          <a:prstGeom prst="rect">
            <a:avLst/>
          </a:prstGeom>
        </p:spPr>
      </p:pic>
      <p:sp>
        <p:nvSpPr>
          <p:cNvPr id="22" name="文本框 21">
            <a:extLst>
              <a:ext uri="{FF2B5EF4-FFF2-40B4-BE49-F238E27FC236}">
                <a16:creationId xmlns:a16="http://schemas.microsoft.com/office/drawing/2014/main" id="{1797744A-12E5-44B4-9A0A-269253665E52}"/>
              </a:ext>
            </a:extLst>
          </p:cNvPr>
          <p:cNvSpPr txBox="1"/>
          <p:nvPr/>
        </p:nvSpPr>
        <p:spPr bwMode="auto">
          <a:xfrm>
            <a:off x="602008" y="2447458"/>
            <a:ext cx="2702654" cy="400110"/>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原物陈列</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dirty="0">
                <a:solidFill>
                  <a:schemeClr val="tx1"/>
                </a:solidFill>
                <a:latin typeface="微软雅黑" panose="020B0503020204020204" pitchFamily="34" charset="-122"/>
                <a:ea typeface="微软雅黑" panose="020B0503020204020204" pitchFamily="34" charset="-122"/>
              </a:rPr>
              <a:t>视频展示</a:t>
            </a:r>
            <a:r>
              <a:rPr lang="en-US" altLang="zh-CN" sz="1000" dirty="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浮雕式展板</a:t>
            </a:r>
            <a:r>
              <a:rPr lang="zh-CN" altLang="en-US" sz="1000" dirty="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动静结合</a:t>
            </a:r>
            <a:r>
              <a:rPr lang="zh-CN" altLang="en-US" sz="1000" dirty="0">
                <a:solidFill>
                  <a:schemeClr val="tx1"/>
                </a:solidFill>
                <a:latin typeface="微软雅黑" panose="020B0503020204020204" pitchFamily="34" charset="-122"/>
                <a:ea typeface="微软雅黑" panose="020B0503020204020204" pitchFamily="34" charset="-122"/>
              </a:rPr>
              <a:t>，更具趣味性</a:t>
            </a:r>
          </a:p>
        </p:txBody>
      </p:sp>
    </p:spTree>
    <p:extLst>
      <p:ext uri="{BB962C8B-B14F-4D97-AF65-F5344CB8AC3E}">
        <p14:creationId xmlns:p14="http://schemas.microsoft.com/office/powerpoint/2010/main" val="28526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42CFD4-2D60-40E1-BDAF-EDE48D25119A}"/>
              </a:ext>
            </a:extLst>
          </p:cNvPr>
          <p:cNvSpPr txBox="1"/>
          <p:nvPr/>
        </p:nvSpPr>
        <p:spPr bwMode="auto">
          <a:xfrm>
            <a:off x="575556" y="1923678"/>
            <a:ext cx="7992888" cy="1692771"/>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2400" dirty="0"/>
              <a:t>北京红色教育基地本身资源丰富，展览形式新颖</a:t>
            </a:r>
            <a:endParaRPr lang="en-US" altLang="zh-CN" sz="2400" dirty="0"/>
          </a:p>
          <a:p>
            <a:pPr algn="ctr"/>
            <a:r>
              <a:rPr lang="zh-CN" altLang="en-US" sz="2400" dirty="0"/>
              <a:t>为何“刻板印象”依然存在？</a:t>
            </a:r>
            <a:endParaRPr lang="en-US" altLang="zh-CN" sz="2400" dirty="0"/>
          </a:p>
          <a:p>
            <a:pPr algn="ctr"/>
            <a:endParaRPr lang="zh-CN" altLang="en-US" sz="2400" dirty="0"/>
          </a:p>
          <a:p>
            <a:pPr algn="ctr"/>
            <a:r>
              <a:rPr lang="zh-CN" altLang="en-US" sz="3200" dirty="0">
                <a:solidFill>
                  <a:srgbClr val="C00000"/>
                </a:solidFill>
              </a:rPr>
              <a:t>问题究竟出在哪里？</a:t>
            </a:r>
            <a:endParaRPr lang="en-US" altLang="zh-CN" sz="3200" dirty="0">
              <a:solidFill>
                <a:srgbClr val="C00000"/>
              </a:solidFill>
            </a:endParaRPr>
          </a:p>
        </p:txBody>
      </p:sp>
    </p:spTree>
    <p:extLst>
      <p:ext uri="{BB962C8B-B14F-4D97-AF65-F5344CB8AC3E}">
        <p14:creationId xmlns:p14="http://schemas.microsoft.com/office/powerpoint/2010/main" val="2766191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71768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游客访谈：聚焦参观意愿，偏好的宣传方式</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13" name="文本框 12">
            <a:extLst>
              <a:ext uri="{FF2B5EF4-FFF2-40B4-BE49-F238E27FC236}">
                <a16:creationId xmlns:a16="http://schemas.microsoft.com/office/drawing/2014/main" id="{B0FBF434-B991-4F9A-A577-6A194AD951CB}"/>
              </a:ext>
            </a:extLst>
          </p:cNvPr>
          <p:cNvSpPr txBox="1"/>
          <p:nvPr/>
        </p:nvSpPr>
        <p:spPr bwMode="auto">
          <a:xfrm>
            <a:off x="4049500" y="989795"/>
            <a:ext cx="4749435" cy="134690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名人故居特别生活化，</a:t>
            </a:r>
            <a:r>
              <a:rPr lang="zh-CN" altLang="en-US" sz="1400" b="1" dirty="0">
                <a:solidFill>
                  <a:srgbClr val="C00000"/>
                </a:solidFill>
                <a:latin typeface="微软雅黑" panose="020B0503020204020204" pitchFamily="34" charset="-122"/>
                <a:ea typeface="微软雅黑" panose="020B0503020204020204" pitchFamily="34" charset="-122"/>
              </a:rPr>
              <a:t>细腻真实</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吸引他</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微信公众号并不适合小学生，他们主要拿手机玩游戏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a:solidFill>
                  <a:srgbClr val="C00000"/>
                </a:solidFill>
                <a:latin typeface="微软雅黑" panose="020B0503020204020204" pitchFamily="34" charset="-122"/>
                <a:ea typeface="微软雅黑" panose="020B0503020204020204" pitchFamily="34" charset="-122"/>
              </a:rPr>
              <a:t>电视剧等宣传方式非常适合</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向中小学生做宣传，一部真实的革命历史剧也会成为学生中的热门话题。</a:t>
            </a:r>
          </a:p>
        </p:txBody>
      </p:sp>
      <p:sp>
        <p:nvSpPr>
          <p:cNvPr id="15" name="文本框 14">
            <a:extLst>
              <a:ext uri="{FF2B5EF4-FFF2-40B4-BE49-F238E27FC236}">
                <a16:creationId xmlns:a16="http://schemas.microsoft.com/office/drawing/2014/main" id="{6F3BA977-1972-4F43-81AA-741072F68F4D}"/>
              </a:ext>
            </a:extLst>
          </p:cNvPr>
          <p:cNvSpPr txBox="1"/>
          <p:nvPr/>
        </p:nvSpPr>
        <p:spPr bwMode="auto">
          <a:xfrm>
            <a:off x="4319972" y="2437490"/>
            <a:ext cx="4801122" cy="30777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sz="1400" i="1" dirty="0"/>
              <a:t>与同学结伴游览李大钊故居，热爱历史的初一男生</a:t>
            </a:r>
          </a:p>
        </p:txBody>
      </p:sp>
      <p:pic>
        <p:nvPicPr>
          <p:cNvPr id="3" name="图片 2">
            <a:extLst>
              <a:ext uri="{FF2B5EF4-FFF2-40B4-BE49-F238E27FC236}">
                <a16:creationId xmlns:a16="http://schemas.microsoft.com/office/drawing/2014/main" id="{C86A6A0E-4D7C-49DE-8E5E-8298253893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84" y="829161"/>
            <a:ext cx="2736304" cy="2052228"/>
          </a:xfrm>
          <a:prstGeom prst="rect">
            <a:avLst/>
          </a:prstGeom>
        </p:spPr>
      </p:pic>
      <p:pic>
        <p:nvPicPr>
          <p:cNvPr id="9" name="图片 8">
            <a:extLst>
              <a:ext uri="{FF2B5EF4-FFF2-40B4-BE49-F238E27FC236}">
                <a16:creationId xmlns:a16="http://schemas.microsoft.com/office/drawing/2014/main" id="{D2C1E048-DF38-4D63-AB24-3271E4B09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0713" y="2846055"/>
            <a:ext cx="2315703" cy="1736777"/>
          </a:xfrm>
          <a:prstGeom prst="rect">
            <a:avLst/>
          </a:prstGeom>
        </p:spPr>
      </p:pic>
      <p:sp>
        <p:nvSpPr>
          <p:cNvPr id="12" name="文本框 11">
            <a:extLst>
              <a:ext uri="{FF2B5EF4-FFF2-40B4-BE49-F238E27FC236}">
                <a16:creationId xmlns:a16="http://schemas.microsoft.com/office/drawing/2014/main" id="{74D5319B-A1CA-4F44-9571-A66112D63237}"/>
              </a:ext>
            </a:extLst>
          </p:cNvPr>
          <p:cNvSpPr txBox="1"/>
          <p:nvPr/>
        </p:nvSpPr>
        <p:spPr bwMode="auto">
          <a:xfrm>
            <a:off x="2843808" y="4322417"/>
            <a:ext cx="2952328" cy="338554"/>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sz="1600" i="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在北京工作的</a:t>
            </a:r>
            <a:r>
              <a:rPr lang="en-US" altLang="zh-CN" dirty="0"/>
              <a:t>90</a:t>
            </a:r>
            <a:r>
              <a:rPr lang="zh-CN" altLang="en-US" dirty="0"/>
              <a:t>后女青年</a:t>
            </a:r>
          </a:p>
        </p:txBody>
      </p:sp>
      <p:sp>
        <p:nvSpPr>
          <p:cNvPr id="11" name="文本框 10">
            <a:extLst>
              <a:ext uri="{FF2B5EF4-FFF2-40B4-BE49-F238E27FC236}">
                <a16:creationId xmlns:a16="http://schemas.microsoft.com/office/drawing/2014/main" id="{0F7D3A99-C4B6-4AD4-A719-7D1D42F4187D}"/>
              </a:ext>
            </a:extLst>
          </p:cNvPr>
          <p:cNvSpPr txBox="1"/>
          <p:nvPr/>
        </p:nvSpPr>
        <p:spPr bwMode="auto">
          <a:xfrm>
            <a:off x="827584" y="3186962"/>
            <a:ext cx="4536504" cy="102374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看</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觉醒年代</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深受震撼，前来打卡</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预约前</a:t>
            </a:r>
            <a:r>
              <a:rPr lang="zh-CN" altLang="en-US" sz="1400" b="1" dirty="0">
                <a:solidFill>
                  <a:srgbClr val="C00000"/>
                </a:solidFill>
                <a:latin typeface="微软雅黑" panose="020B0503020204020204" pitchFamily="34" charset="-122"/>
                <a:ea typeface="微软雅黑" panose="020B0503020204020204" pitchFamily="34" charset="-122"/>
              </a:rPr>
              <a:t>并不知道</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有微信公众号及小程序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常刷</a:t>
            </a:r>
            <a:r>
              <a:rPr lang="zh-CN" altLang="en-US" sz="1400" b="1" dirty="0">
                <a:solidFill>
                  <a:srgbClr val="C00000"/>
                </a:solidFill>
                <a:latin typeface="微软雅黑" panose="020B0503020204020204" pitchFamily="34" charset="-122"/>
                <a:ea typeface="微软雅黑" panose="020B0503020204020204" pitchFamily="34" charset="-122"/>
              </a:rPr>
              <a:t>抖音、快手</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，某些影视剪辑片段很“燃”</a:t>
            </a:r>
          </a:p>
        </p:txBody>
      </p:sp>
    </p:spTree>
    <p:extLst>
      <p:ext uri="{BB962C8B-B14F-4D97-AF65-F5344CB8AC3E}">
        <p14:creationId xmlns:p14="http://schemas.microsoft.com/office/powerpoint/2010/main" val="343895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66E7DF-2360-4BB4-BED5-F2F20A82EEFD}"/>
              </a:ext>
            </a:extLst>
          </p:cNvPr>
          <p:cNvSpPr/>
          <p:nvPr/>
        </p:nvSpPr>
        <p:spPr>
          <a:xfrm>
            <a:off x="1571604" y="123478"/>
            <a:ext cx="753690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讲解员访谈：聚焦宣传方式、观展群体、创新办展</a:t>
            </a:r>
          </a:p>
        </p:txBody>
      </p:sp>
      <p:pic>
        <p:nvPicPr>
          <p:cNvPr id="4" name="图片 3" descr="网站&#10;&#10;描述已自动生成">
            <a:extLst>
              <a:ext uri="{FF2B5EF4-FFF2-40B4-BE49-F238E27FC236}">
                <a16:creationId xmlns:a16="http://schemas.microsoft.com/office/drawing/2014/main" id="{42B05284-E52C-41B6-AC75-3261AB106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899597"/>
            <a:ext cx="2304256" cy="1728192"/>
          </a:xfrm>
          <a:prstGeom prst="rect">
            <a:avLst/>
          </a:prstGeom>
        </p:spPr>
      </p:pic>
      <p:pic>
        <p:nvPicPr>
          <p:cNvPr id="6" name="图片 5" descr="图片包含 人, 室内, 女人, 窗户&#10;&#10;描述已自动生成">
            <a:extLst>
              <a:ext uri="{FF2B5EF4-FFF2-40B4-BE49-F238E27FC236}">
                <a16:creationId xmlns:a16="http://schemas.microsoft.com/office/drawing/2014/main" id="{2A39AC9A-1BDE-48F9-85EE-042F0FCDE6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2715766"/>
            <a:ext cx="2276872" cy="1707654"/>
          </a:xfrm>
          <a:prstGeom prst="rect">
            <a:avLst/>
          </a:prstGeom>
        </p:spPr>
      </p:pic>
      <p:sp>
        <p:nvSpPr>
          <p:cNvPr id="7" name="文本框 6">
            <a:extLst>
              <a:ext uri="{FF2B5EF4-FFF2-40B4-BE49-F238E27FC236}">
                <a16:creationId xmlns:a16="http://schemas.microsoft.com/office/drawing/2014/main" id="{A1A01F84-AA61-4197-A58C-4D2D02A8311D}"/>
              </a:ext>
            </a:extLst>
          </p:cNvPr>
          <p:cNvSpPr txBox="1"/>
          <p:nvPr/>
        </p:nvSpPr>
        <p:spPr bwMode="auto">
          <a:xfrm>
            <a:off x="539552" y="2859782"/>
            <a:ext cx="5733256" cy="1815882"/>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几乎每天都会有</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媒体前来采访报道</a:t>
            </a:r>
            <a:r>
              <a:rPr kumimoji="0" lang="zh-CN" altLang="en-US" sz="1400" i="0" u="none" strike="noStrike" cap="none" normalizeH="0" baseline="0" dirty="0">
                <a:ln>
                  <a:noFill/>
                </a:ln>
                <a:solidFill>
                  <a:schemeClr val="tx1"/>
                </a:solidFill>
                <a:latin typeface="微软雅黑" pitchFamily="34" charset="-122"/>
                <a:ea typeface="微软雅黑" pitchFamily="34" charset="-122"/>
              </a:rPr>
              <a:t>，通过媒体的途径扩大影响力，</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青少年群体</a:t>
            </a:r>
            <a:r>
              <a:rPr kumimoji="0" lang="zh-CN" altLang="en-US" sz="1400" i="0" u="none" strike="noStrike" cap="none" normalizeH="0" baseline="0" dirty="0">
                <a:ln>
                  <a:noFill/>
                </a:ln>
                <a:solidFill>
                  <a:schemeClr val="tx1"/>
                </a:solidFill>
                <a:latin typeface="微软雅黑" pitchFamily="34" charset="-122"/>
                <a:ea typeface="微软雅黑" pitchFamily="34" charset="-122"/>
              </a:rPr>
              <a:t>通常更感兴趣，研究更加深入</a:t>
            </a:r>
            <a:endParaRPr kumimoji="0" lang="en-US" altLang="zh-CN" sz="1400" i="0" u="none" strike="noStrike" cap="none" normalizeH="0" baseline="0" dirty="0">
              <a:ln>
                <a:noFill/>
              </a:ln>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lang="zh-CN" altLang="en-US" sz="1400" b="1" dirty="0">
                <a:solidFill>
                  <a:srgbClr val="C00000"/>
                </a:solidFill>
                <a:latin typeface="微软雅黑" pitchFamily="34" charset="-122"/>
                <a:ea typeface="微软雅黑" pitchFamily="34" charset="-122"/>
              </a:rPr>
              <a:t>影视剧作品</a:t>
            </a:r>
            <a:r>
              <a:rPr lang="zh-CN" altLang="en-US" sz="1400" dirty="0">
                <a:solidFill>
                  <a:schemeClr val="tx1"/>
                </a:solidFill>
                <a:latin typeface="微软雅黑" pitchFamily="34" charset="-122"/>
                <a:ea typeface="微软雅黑" pitchFamily="34" charset="-122"/>
              </a:rPr>
              <a:t>对党史教育与宣传起到很好的促进作用，激起群众兴趣，前来“打卡”</a:t>
            </a:r>
            <a:endParaRPr lang="en-US" altLang="zh-CN" sz="1400" dirty="0">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altLang="zh-CN" sz="1400" dirty="0">
              <a:solidFill>
                <a:schemeClr val="tx1"/>
              </a:solidFill>
              <a:latin typeface="微软雅黑" pitchFamily="34" charset="-122"/>
              <a:ea typeface="微软雅黑" pitchFamily="34" charset="-122"/>
            </a:endParaRPr>
          </a:p>
          <a:p>
            <a:pPr marR="0" algn="r" defTabSz="914400" rtl="0" eaLnBrk="1" fontAlgn="base" latinLnBrk="0" hangingPunct="1">
              <a:lnSpc>
                <a:spcPct val="100000"/>
              </a:lnSpc>
              <a:spcBef>
                <a:spcPct val="0"/>
              </a:spcBef>
              <a:spcAft>
                <a:spcPct val="0"/>
              </a:spcAft>
              <a:buClrTx/>
              <a:buSzTx/>
              <a:tabLst/>
            </a:pPr>
            <a:r>
              <a:rPr kumimoji="0" lang="zh-CN" altLang="en-US" sz="1400" i="1" u="none" strike="noStrike" cap="none" normalizeH="0" baseline="0" dirty="0">
                <a:ln>
                  <a:noFill/>
                </a:ln>
                <a:solidFill>
                  <a:schemeClr val="tx1"/>
                </a:solidFill>
                <a:latin typeface="微软雅黑" pitchFamily="34" charset="-122"/>
                <a:ea typeface="微软雅黑" pitchFamily="34" charset="-122"/>
              </a:rPr>
              <a:t>陈独秀故居讲解员</a:t>
            </a:r>
            <a:endParaRPr kumimoji="0" lang="en-US" altLang="zh-CN" sz="1400" i="1" u="none" strike="noStrike" cap="none" normalizeH="0" baseline="0" dirty="0">
              <a:ln>
                <a:noFill/>
              </a:ln>
              <a:solidFill>
                <a:schemeClr val="tx1"/>
              </a:solidFill>
              <a:latin typeface="微软雅黑" pitchFamily="34" charset="-122"/>
              <a:ea typeface="微软雅黑" pitchFamily="34" charset="-122"/>
            </a:endParaRPr>
          </a:p>
        </p:txBody>
      </p:sp>
      <p:pic>
        <p:nvPicPr>
          <p:cNvPr id="8" name="Picture 8" descr="D:\康凯\进行中\北理工\new ppt\导图\内页part\3.png">
            <a:extLst>
              <a:ext uri="{FF2B5EF4-FFF2-40B4-BE49-F238E27FC236}">
                <a16:creationId xmlns:a16="http://schemas.microsoft.com/office/drawing/2014/main" id="{90F35C81-5C98-4DF8-8C01-3DB4B9A24C56}"/>
              </a:ext>
            </a:extLst>
          </p:cNvPr>
          <p:cNvPicPr>
            <a:picLocks noChangeAspect="1" noChangeArrowheads="1"/>
          </p:cNvPicPr>
          <p:nvPr/>
        </p:nvPicPr>
        <p:blipFill>
          <a:blip r:embed="rId4" cstate="print"/>
          <a:stretch>
            <a:fillRect/>
          </a:stretch>
        </p:blipFill>
        <p:spPr bwMode="auto">
          <a:xfrm>
            <a:off x="600643" y="93427"/>
            <a:ext cx="877751" cy="499831"/>
          </a:xfrm>
          <a:prstGeom prst="rect">
            <a:avLst/>
          </a:prstGeom>
          <a:noFill/>
        </p:spPr>
      </p:pic>
      <p:sp>
        <p:nvSpPr>
          <p:cNvPr id="11" name="文本框 10">
            <a:extLst>
              <a:ext uri="{FF2B5EF4-FFF2-40B4-BE49-F238E27FC236}">
                <a16:creationId xmlns:a16="http://schemas.microsoft.com/office/drawing/2014/main" id="{304A1667-8502-4B8C-B08F-77245E53EBE8}"/>
              </a:ext>
            </a:extLst>
          </p:cNvPr>
          <p:cNvSpPr txBox="1"/>
          <p:nvPr/>
        </p:nvSpPr>
        <p:spPr bwMode="auto">
          <a:xfrm>
            <a:off x="3131840" y="855752"/>
            <a:ext cx="5733256" cy="1815882"/>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lang="zh-CN" altLang="en-US" sz="1400" dirty="0">
                <a:solidFill>
                  <a:schemeClr val="tx1"/>
                </a:solidFill>
                <a:latin typeface="微软雅黑" pitchFamily="34" charset="-122"/>
                <a:ea typeface="微软雅黑" pitchFamily="34" charset="-122"/>
              </a:rPr>
              <a:t>依托</a:t>
            </a:r>
            <a:r>
              <a:rPr lang="zh-CN" altLang="en-US" sz="1400" b="1" dirty="0">
                <a:solidFill>
                  <a:srgbClr val="C00000"/>
                </a:solidFill>
                <a:latin typeface="微软雅黑" pitchFamily="34" charset="-122"/>
                <a:ea typeface="微软雅黑" pitchFamily="34" charset="-122"/>
              </a:rPr>
              <a:t>东城区委宣传部官方途径</a:t>
            </a:r>
            <a:r>
              <a:rPr lang="zh-CN" altLang="en-US" sz="1400" dirty="0">
                <a:solidFill>
                  <a:schemeClr val="tx1"/>
                </a:solidFill>
                <a:latin typeface="微软雅黑" pitchFamily="34" charset="-122"/>
                <a:ea typeface="微软雅黑" pitchFamily="34" charset="-122"/>
              </a:rPr>
              <a:t>进行宣传，线上关联党员</a:t>
            </a:r>
            <a:r>
              <a:rPr lang="en-US" altLang="zh-CN" sz="1400" dirty="0">
                <a:solidFill>
                  <a:schemeClr val="tx1"/>
                </a:solidFill>
                <a:latin typeface="微软雅黑" pitchFamily="34" charset="-122"/>
                <a:ea typeface="微软雅黑" pitchFamily="34" charset="-122"/>
              </a:rPr>
              <a:t>e</a:t>
            </a:r>
            <a:r>
              <a:rPr lang="zh-CN" altLang="en-US" sz="1400" dirty="0">
                <a:solidFill>
                  <a:schemeClr val="tx1"/>
                </a:solidFill>
                <a:latin typeface="微软雅黑" pitchFamily="34" charset="-122"/>
                <a:ea typeface="微软雅黑" pitchFamily="34" charset="-122"/>
              </a:rPr>
              <a:t>学习</a:t>
            </a:r>
            <a:r>
              <a:rPr lang="zh-CN" altLang="en-US" sz="1400" b="1" dirty="0">
                <a:solidFill>
                  <a:srgbClr val="C00000"/>
                </a:solidFill>
                <a:latin typeface="微软雅黑" pitchFamily="34" charset="-122"/>
                <a:ea typeface="微软雅黑" pitchFamily="34" charset="-122"/>
              </a:rPr>
              <a:t>微信小程序</a:t>
            </a:r>
            <a:r>
              <a:rPr lang="zh-CN" altLang="en-US" sz="1400" dirty="0">
                <a:solidFill>
                  <a:schemeClr val="tx1"/>
                </a:solidFill>
                <a:latin typeface="微软雅黑" pitchFamily="34" charset="-122"/>
                <a:ea typeface="微软雅黑" pitchFamily="34" charset="-122"/>
              </a:rPr>
              <a:t>进行宣传与推广</a:t>
            </a:r>
            <a:endParaRPr lang="en-US" altLang="zh-CN" sz="1400" dirty="0">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主要参观群体为</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政府机关，中小学群体</a:t>
            </a:r>
            <a:endParaRPr kumimoji="0" lang="en-US" altLang="zh-CN" sz="1400" b="1" i="0" u="none" strike="noStrike" cap="none" normalizeH="0" baseline="0" dirty="0">
              <a:ln>
                <a:noFill/>
              </a:ln>
              <a:solidFill>
                <a:srgbClr val="C00000"/>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展览具有</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较多互动环节</a:t>
            </a:r>
            <a:r>
              <a:rPr kumimoji="0" lang="zh-CN" altLang="en-US" sz="1400" i="0" u="none" strike="noStrike" cap="none" normalizeH="0" baseline="0" dirty="0">
                <a:ln>
                  <a:noFill/>
                </a:ln>
                <a:solidFill>
                  <a:schemeClr val="tx1"/>
                </a:solidFill>
                <a:latin typeface="微软雅黑" pitchFamily="34" charset="-122"/>
                <a:ea typeface="微软雅黑" pitchFamily="34" charset="-122"/>
              </a:rPr>
              <a:t>，参与感，体验感较强</a:t>
            </a:r>
            <a:endParaRPr kumimoji="0" lang="en-US" altLang="zh-CN" sz="1400" i="0" u="none" strike="noStrike" cap="none" normalizeH="0" baseline="0" dirty="0">
              <a:ln>
                <a:noFill/>
              </a:ln>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altLang="zh-CN" sz="1400" i="0" u="none" strike="noStrike" cap="none" normalizeH="0" baseline="0" dirty="0">
              <a:ln>
                <a:noFill/>
              </a:ln>
              <a:solidFill>
                <a:schemeClr val="tx1"/>
              </a:solidFill>
              <a:latin typeface="微软雅黑" pitchFamily="34" charset="-122"/>
              <a:ea typeface="微软雅黑" pitchFamily="34" charset="-122"/>
            </a:endParaRPr>
          </a:p>
          <a:p>
            <a:pPr marR="0" defTabSz="914400" rtl="0" eaLnBrk="1" fontAlgn="base" latinLnBrk="0" hangingPunct="1">
              <a:lnSpc>
                <a:spcPct val="100000"/>
              </a:lnSpc>
              <a:spcBef>
                <a:spcPct val="0"/>
              </a:spcBef>
              <a:spcAft>
                <a:spcPct val="0"/>
              </a:spcAft>
              <a:buClrTx/>
              <a:buSzTx/>
              <a:tabLst/>
            </a:pPr>
            <a:r>
              <a:rPr kumimoji="0" lang="zh-CN" altLang="en-US" sz="1400" i="1" u="none" strike="noStrike" cap="none" normalizeH="0" baseline="0" dirty="0">
                <a:ln>
                  <a:noFill/>
                </a:ln>
                <a:solidFill>
                  <a:schemeClr val="tx1"/>
                </a:solidFill>
                <a:latin typeface="微软雅黑" pitchFamily="34" charset="-122"/>
                <a:ea typeface="微软雅黑" pitchFamily="34" charset="-122"/>
              </a:rPr>
              <a:t>北大二院旧址讲解员</a:t>
            </a:r>
          </a:p>
        </p:txBody>
      </p:sp>
    </p:spTree>
    <p:extLst>
      <p:ext uri="{BB962C8B-B14F-4D97-AF65-F5344CB8AC3E}">
        <p14:creationId xmlns:p14="http://schemas.microsoft.com/office/powerpoint/2010/main" val="224345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二次调研：新媒体驱动下的新宣传方式</a:t>
            </a:r>
          </a:p>
        </p:txBody>
      </p:sp>
      <p:grpSp>
        <p:nvGrpSpPr>
          <p:cNvPr id="9" name="组合 8">
            <a:extLst>
              <a:ext uri="{FF2B5EF4-FFF2-40B4-BE49-F238E27FC236}">
                <a16:creationId xmlns:a16="http://schemas.microsoft.com/office/drawing/2014/main" id="{33BEDCCC-8335-4E9E-91C4-2B4EC0288985}"/>
              </a:ext>
            </a:extLst>
          </p:cNvPr>
          <p:cNvGrpSpPr>
            <a:grpSpLocks noChangeAspect="1"/>
          </p:cNvGrpSpPr>
          <p:nvPr/>
        </p:nvGrpSpPr>
        <p:grpSpPr>
          <a:xfrm>
            <a:off x="683567" y="1458659"/>
            <a:ext cx="2281831" cy="2267812"/>
            <a:chOff x="4269955" y="830973"/>
            <a:chExt cx="2535896" cy="2520315"/>
          </a:xfrm>
        </p:grpSpPr>
        <p:pic>
          <p:nvPicPr>
            <p:cNvPr id="10" name="图片 9" descr="商店外的墙上有广告&#10;&#10;描述已自动生成">
              <a:extLst>
                <a:ext uri="{FF2B5EF4-FFF2-40B4-BE49-F238E27FC236}">
                  <a16:creationId xmlns:a16="http://schemas.microsoft.com/office/drawing/2014/main" id="{083AB62D-1E04-4EF6-B8BC-7922933AA3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4269955" y="830973"/>
              <a:ext cx="1164590" cy="2520315"/>
            </a:xfrm>
            <a:prstGeom prst="rect">
              <a:avLst/>
            </a:prstGeom>
            <a:noFill/>
            <a:ln>
              <a:noFill/>
            </a:ln>
          </p:spPr>
        </p:pic>
        <p:pic>
          <p:nvPicPr>
            <p:cNvPr id="11" name="图片 10" descr="屏幕上有字&#10;&#10;描述已自动生成">
              <a:extLst>
                <a:ext uri="{FF2B5EF4-FFF2-40B4-BE49-F238E27FC236}">
                  <a16:creationId xmlns:a16="http://schemas.microsoft.com/office/drawing/2014/main" id="{E3C8719A-032C-45DC-AC01-86B53621B99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5643166" y="830973"/>
              <a:ext cx="1162685" cy="2520315"/>
            </a:xfrm>
            <a:prstGeom prst="rect">
              <a:avLst/>
            </a:prstGeom>
            <a:noFill/>
            <a:ln>
              <a:noFill/>
            </a:ln>
          </p:spPr>
        </p:pic>
      </p:grpSp>
      <p:sp>
        <p:nvSpPr>
          <p:cNvPr id="14" name="文本框 13">
            <a:extLst>
              <a:ext uri="{FF2B5EF4-FFF2-40B4-BE49-F238E27FC236}">
                <a16:creationId xmlns:a16="http://schemas.microsoft.com/office/drawing/2014/main" id="{0DF8457C-900B-4A85-AFFB-BF002018C90B}"/>
              </a:ext>
            </a:extLst>
          </p:cNvPr>
          <p:cNvSpPr txBox="1">
            <a:spLocks noChangeAspect="1"/>
          </p:cNvSpPr>
          <p:nvPr/>
        </p:nvSpPr>
        <p:spPr bwMode="auto">
          <a:xfrm>
            <a:off x="1207524" y="3795886"/>
            <a:ext cx="3635566" cy="36933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zh-CN" dirty="0"/>
              <a:t>几所红色教育基地的线上宣传</a:t>
            </a:r>
            <a:r>
              <a:rPr lang="zh-CN" altLang="en-US" dirty="0"/>
              <a:t>平台</a:t>
            </a:r>
          </a:p>
        </p:txBody>
      </p:sp>
      <p:sp>
        <p:nvSpPr>
          <p:cNvPr id="3" name="文本框 2">
            <a:extLst>
              <a:ext uri="{FF2B5EF4-FFF2-40B4-BE49-F238E27FC236}">
                <a16:creationId xmlns:a16="http://schemas.microsoft.com/office/drawing/2014/main" id="{469FA090-50FF-49AB-9852-F5BEEB6A5A06}"/>
              </a:ext>
            </a:extLst>
          </p:cNvPr>
          <p:cNvSpPr txBox="1"/>
          <p:nvPr/>
        </p:nvSpPr>
        <p:spPr bwMode="auto">
          <a:xfrm>
            <a:off x="5709405" y="1563638"/>
            <a:ext cx="3269806" cy="1815882"/>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457200" algn="just" defTabSz="914400" rtl="0" eaLnBrk="1" fontAlgn="base" latinLnBrk="0" hangingPunct="1">
              <a:lnSpc>
                <a:spcPct val="100000"/>
              </a:lnSpc>
              <a:spcBef>
                <a:spcPct val="0"/>
              </a:spcBef>
              <a:spcAft>
                <a:spcPct val="0"/>
              </a:spcAft>
              <a:buClrTx/>
              <a:buSzTx/>
              <a:buFontTx/>
              <a:buNone/>
              <a:tabLst/>
            </a:pP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基地公众号</a:t>
            </a:r>
            <a:r>
              <a:rPr lang="zh-CN" altLang="zh-CN"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线路导览</a:t>
            </a:r>
            <a:r>
              <a:rPr lang="zh-CN"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a:t>
            </a:r>
            <a:r>
              <a:rPr lang="zh-CN" altLang="zh-CN"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全景观展</a:t>
            </a:r>
            <a:r>
              <a:rPr lang="zh-CN"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以及</a:t>
            </a:r>
            <a:r>
              <a:rPr lang="zh-CN" altLang="zh-CN"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语音讲解</a:t>
            </a:r>
            <a:r>
              <a:rPr lang="zh-CN"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等功能非常全面，调查发现，李大钊故居与京报馆公众号，</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活跃粉丝数分别为</a:t>
            </a:r>
            <a:r>
              <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6478</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和</a:t>
            </a:r>
            <a:r>
              <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9583</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人次，</a:t>
            </a:r>
            <a:r>
              <a:rPr lang="zh-CN" altLang="en-US"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数量有限</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a:t>
            </a:r>
          </a:p>
          <a:p>
            <a:pPr marL="0" marR="0" indent="457200" algn="just"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a:ln>
                  <a:noFill/>
                </a:ln>
                <a:solidFill>
                  <a:schemeClr val="tx1"/>
                </a:solidFill>
                <a:latin typeface="华文中宋" panose="02010600040101010101" pitchFamily="2" charset="-122"/>
                <a:ea typeface="华文中宋" panose="02010600040101010101" pitchFamily="2" charset="-122"/>
              </a:rPr>
              <a:t>相比而言，采用抖音、快手等短视频平台，一条精致的短视频可能就能够打到</a:t>
            </a:r>
            <a:r>
              <a:rPr kumimoji="0" lang="en-US" altLang="zh-CN" sz="1400" b="1" i="0" u="none" strike="noStrike" cap="none" normalizeH="0" baseline="0" dirty="0">
                <a:ln>
                  <a:noFill/>
                </a:ln>
                <a:solidFill>
                  <a:srgbClr val="C00000"/>
                </a:solidFill>
                <a:latin typeface="华文中宋" panose="02010600040101010101" pitchFamily="2" charset="-122"/>
                <a:ea typeface="华文中宋" panose="02010600040101010101" pitchFamily="2" charset="-122"/>
              </a:rPr>
              <a:t>10w+</a:t>
            </a:r>
            <a:r>
              <a:rPr kumimoji="0" lang="zh-CN" altLang="en-US" sz="1400" b="1" i="0" u="none" strike="noStrike" cap="none" normalizeH="0" baseline="0" dirty="0">
                <a:ln>
                  <a:noFill/>
                </a:ln>
                <a:solidFill>
                  <a:srgbClr val="C00000"/>
                </a:solidFill>
                <a:latin typeface="华文中宋" panose="02010600040101010101" pitchFamily="2" charset="-122"/>
                <a:ea typeface="华文中宋" panose="02010600040101010101" pitchFamily="2" charset="-122"/>
              </a:rPr>
              <a:t>的播放量</a:t>
            </a:r>
            <a:r>
              <a:rPr kumimoji="0" lang="zh-CN" altLang="en-US" sz="1400" i="0" u="none" strike="noStrike" cap="none" normalizeH="0" baseline="0" dirty="0">
                <a:ln>
                  <a:noFill/>
                </a:ln>
                <a:solidFill>
                  <a:schemeClr val="tx1"/>
                </a:solidFill>
                <a:latin typeface="华文中宋" panose="02010600040101010101" pitchFamily="2" charset="-122"/>
                <a:ea typeface="华文中宋" panose="02010600040101010101" pitchFamily="2" charset="-122"/>
              </a:rPr>
              <a:t>，宣传效果更好</a:t>
            </a:r>
          </a:p>
        </p:txBody>
      </p:sp>
      <p:pic>
        <p:nvPicPr>
          <p:cNvPr id="17" name="Picture 8" descr="D:\康凯\进行中\北理工\new ppt\导图\内页part\3.png">
            <a:extLst>
              <a:ext uri="{FF2B5EF4-FFF2-40B4-BE49-F238E27FC236}">
                <a16:creationId xmlns:a16="http://schemas.microsoft.com/office/drawing/2014/main" id="{CA218F35-90FD-4555-BB27-818BD4EF9F36}"/>
              </a:ext>
            </a:extLst>
          </p:cNvPr>
          <p:cNvPicPr>
            <a:picLocks noChangeAspect="1" noChangeArrowheads="1"/>
          </p:cNvPicPr>
          <p:nvPr/>
        </p:nvPicPr>
        <p:blipFill>
          <a:blip r:embed="rId5" cstate="print"/>
          <a:stretch>
            <a:fillRect/>
          </a:stretch>
        </p:blipFill>
        <p:spPr bwMode="auto">
          <a:xfrm>
            <a:off x="600643" y="93427"/>
            <a:ext cx="877751" cy="499831"/>
          </a:xfrm>
          <a:prstGeom prst="rect">
            <a:avLst/>
          </a:prstGeom>
          <a:noFill/>
        </p:spPr>
      </p:pic>
      <p:sp>
        <p:nvSpPr>
          <p:cNvPr id="18" name="文本框 17">
            <a:extLst>
              <a:ext uri="{FF2B5EF4-FFF2-40B4-BE49-F238E27FC236}">
                <a16:creationId xmlns:a16="http://schemas.microsoft.com/office/drawing/2014/main" id="{E9D0B855-4AEF-478E-94CE-894A57EC468D}"/>
              </a:ext>
            </a:extLst>
          </p:cNvPr>
          <p:cNvSpPr txBox="1">
            <a:spLocks noChangeAspect="1"/>
          </p:cNvSpPr>
          <p:nvPr/>
        </p:nvSpPr>
        <p:spPr bwMode="auto">
          <a:xfrm>
            <a:off x="5940152" y="3842052"/>
            <a:ext cx="2808312" cy="646331"/>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dirty="0">
                <a:solidFill>
                  <a:srgbClr val="C00000"/>
                </a:solidFill>
              </a:rPr>
              <a:t>线上线下结合观展体验好，宣传效果“动大于静”</a:t>
            </a:r>
          </a:p>
        </p:txBody>
      </p:sp>
      <p:pic>
        <p:nvPicPr>
          <p:cNvPr id="4" name="图片 3" descr="图形用户界面, 网站&#10;&#10;描述已自动生成">
            <a:extLst>
              <a:ext uri="{FF2B5EF4-FFF2-40B4-BE49-F238E27FC236}">
                <a16:creationId xmlns:a16="http://schemas.microsoft.com/office/drawing/2014/main" id="{0E7C150B-C905-4F72-B77C-6E1EA74B57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0851" y="1458659"/>
            <a:ext cx="1047913" cy="2267947"/>
          </a:xfrm>
          <a:prstGeom prst="rect">
            <a:avLst/>
          </a:prstGeom>
        </p:spPr>
      </p:pic>
      <p:pic>
        <p:nvPicPr>
          <p:cNvPr id="6" name="图片 5" descr="图形用户界面, 网站&#10;&#10;描述已自动生成">
            <a:extLst>
              <a:ext uri="{FF2B5EF4-FFF2-40B4-BE49-F238E27FC236}">
                <a16:creationId xmlns:a16="http://schemas.microsoft.com/office/drawing/2014/main" id="{A134B975-5883-4F75-B222-DF047F9446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6933" y="1461252"/>
            <a:ext cx="1046653" cy="2265219"/>
          </a:xfrm>
          <a:prstGeom prst="rect">
            <a:avLst/>
          </a:prstGeom>
        </p:spPr>
      </p:pic>
    </p:spTree>
    <p:extLst>
      <p:ext uri="{BB962C8B-B14F-4D97-AF65-F5344CB8AC3E}">
        <p14:creationId xmlns:p14="http://schemas.microsoft.com/office/powerpoint/2010/main" val="773968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二次调研：新媒体驱动下的新宣传方式</a:t>
            </a:r>
          </a:p>
        </p:txBody>
      </p:sp>
      <p:sp>
        <p:nvSpPr>
          <p:cNvPr id="14" name="文本框 13">
            <a:extLst>
              <a:ext uri="{FF2B5EF4-FFF2-40B4-BE49-F238E27FC236}">
                <a16:creationId xmlns:a16="http://schemas.microsoft.com/office/drawing/2014/main" id="{0DF8457C-900B-4A85-AFFB-BF002018C90B}"/>
              </a:ext>
            </a:extLst>
          </p:cNvPr>
          <p:cNvSpPr txBox="1">
            <a:spLocks noChangeAspect="1"/>
          </p:cNvSpPr>
          <p:nvPr/>
        </p:nvSpPr>
        <p:spPr bwMode="auto">
          <a:xfrm>
            <a:off x="1117509" y="3507854"/>
            <a:ext cx="3635566" cy="36933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dirty="0"/>
              <a:t>优秀红色影视剧集作品</a:t>
            </a:r>
          </a:p>
        </p:txBody>
      </p:sp>
      <p:sp>
        <p:nvSpPr>
          <p:cNvPr id="3" name="文本框 2">
            <a:extLst>
              <a:ext uri="{FF2B5EF4-FFF2-40B4-BE49-F238E27FC236}">
                <a16:creationId xmlns:a16="http://schemas.microsoft.com/office/drawing/2014/main" id="{469FA090-50FF-49AB-9852-F5BEEB6A5A06}"/>
              </a:ext>
            </a:extLst>
          </p:cNvPr>
          <p:cNvSpPr txBox="1"/>
          <p:nvPr/>
        </p:nvSpPr>
        <p:spPr bwMode="auto">
          <a:xfrm>
            <a:off x="5652120" y="1350736"/>
            <a:ext cx="3269806" cy="2492990"/>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457200" algn="just" defTabSz="914400" rtl="0" eaLnBrk="1" fontAlgn="base" latinLnBrk="0" hangingPunct="1">
              <a:lnSpc>
                <a:spcPct val="100000"/>
              </a:lnSpc>
              <a:spcBef>
                <a:spcPct val="0"/>
              </a:spcBef>
              <a:spcAft>
                <a:spcPct val="0"/>
              </a:spcAft>
              <a:buClrTx/>
              <a:buSzTx/>
              <a:buFontTx/>
              <a:buNone/>
              <a:tabLst/>
            </a:pP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陈独秀故居在</a:t>
            </a:r>
            <a:r>
              <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觉醒年代</a:t>
            </a:r>
            <a:r>
              <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聚集的拍摄中，在</a:t>
            </a:r>
            <a:r>
              <a:rPr lang="zh-CN" altLang="en-US"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中共北京市委宣传部</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a:t>
            </a:r>
            <a:r>
              <a:rPr lang="zh-CN" altLang="en-US"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北京市广播电视局的</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支持与引导下提供了大量真珍贵资料以及文物，许多剧集中使用的道具都是原物陈列。</a:t>
            </a:r>
            <a:endPar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endParaRPr>
          </a:p>
          <a:p>
            <a:pPr marL="0" marR="0" indent="457200" algn="just" defTabSz="914400" rtl="0" eaLnBrk="1" fontAlgn="base" latinLnBrk="0" hangingPunct="1">
              <a:lnSpc>
                <a:spcPct val="100000"/>
              </a:lnSpc>
              <a:spcBef>
                <a:spcPct val="0"/>
              </a:spcBef>
              <a:spcAft>
                <a:spcPct val="0"/>
              </a:spcAft>
              <a:buClrTx/>
              <a:buSzTx/>
              <a:buFontTx/>
              <a:buNone/>
              <a:tabLst/>
            </a:pP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红色教育基地拥有大量历史文献，书刊资料，可以</a:t>
            </a:r>
            <a:r>
              <a:rPr lang="zh-CN" altLang="en-US"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借助国家相关单位</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的重点支持，为影视剧作品拍摄提供帮助，使之更为</a:t>
            </a:r>
            <a:r>
              <a:rPr lang="zh-CN" altLang="en-US" sz="1400" b="1" dirty="0">
                <a:solidFill>
                  <a:srgbClr val="C00000"/>
                </a:solidFill>
                <a:effectLst/>
                <a:latin typeface="华文中宋" panose="02010600040101010101" pitchFamily="2" charset="-122"/>
                <a:ea typeface="华文中宋" panose="02010600040101010101" pitchFamily="2" charset="-122"/>
                <a:cs typeface="宋体" panose="02010600030101010101" pitchFamily="2" charset="-122"/>
              </a:rPr>
              <a:t>生动、细腻</a:t>
            </a:r>
            <a:r>
              <a:rPr lang="zh-CN" altLang="en-US"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rPr>
              <a:t>，能够从侧面促进群众的参观意愿。</a:t>
            </a:r>
            <a:endParaRPr lang="en-US" altLang="zh-CN" sz="1400" dirty="0">
              <a:solidFill>
                <a:schemeClr val="tx1"/>
              </a:solidFill>
              <a:effectLst/>
              <a:latin typeface="华文中宋" panose="02010600040101010101" pitchFamily="2" charset="-122"/>
              <a:ea typeface="华文中宋" panose="02010600040101010101" pitchFamily="2" charset="-122"/>
              <a:cs typeface="宋体" panose="02010600030101010101" pitchFamily="2" charset="-122"/>
            </a:endParaRPr>
          </a:p>
          <a:p>
            <a:pPr marL="0" marR="0" indent="457200" algn="just" defTabSz="914400" rtl="0" eaLnBrk="1" fontAlgn="base" latinLnBrk="0" hangingPunct="1">
              <a:lnSpc>
                <a:spcPct val="100000"/>
              </a:lnSpc>
              <a:spcBef>
                <a:spcPct val="0"/>
              </a:spcBef>
              <a:spcAft>
                <a:spcPct val="0"/>
              </a:spcAft>
              <a:buClrTx/>
              <a:buSzTx/>
              <a:buFontTx/>
              <a:buNone/>
              <a:tabLst/>
            </a:pPr>
            <a:endParaRPr kumimoji="0" lang="zh-CN" altLang="en-US" sz="1600" i="0" u="none" strike="noStrike" cap="none" normalizeH="0" baseline="0" dirty="0">
              <a:ln>
                <a:noFill/>
              </a:ln>
              <a:solidFill>
                <a:schemeClr val="tx1"/>
              </a:solidFill>
              <a:latin typeface="华文中宋" panose="02010600040101010101" pitchFamily="2" charset="-122"/>
              <a:ea typeface="华文中宋" panose="02010600040101010101" pitchFamily="2" charset="-122"/>
            </a:endParaRPr>
          </a:p>
        </p:txBody>
      </p:sp>
      <p:pic>
        <p:nvPicPr>
          <p:cNvPr id="17" name="Picture 8" descr="D:\康凯\进行中\北理工\new ppt\导图\内页part\3.png">
            <a:extLst>
              <a:ext uri="{FF2B5EF4-FFF2-40B4-BE49-F238E27FC236}">
                <a16:creationId xmlns:a16="http://schemas.microsoft.com/office/drawing/2014/main" id="{CA218F35-90FD-4555-BB27-818BD4EF9F36}"/>
              </a:ext>
            </a:extLst>
          </p:cNvPr>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18" name="文本框 17">
            <a:extLst>
              <a:ext uri="{FF2B5EF4-FFF2-40B4-BE49-F238E27FC236}">
                <a16:creationId xmlns:a16="http://schemas.microsoft.com/office/drawing/2014/main" id="{E9D0B855-4AEF-478E-94CE-894A57EC468D}"/>
              </a:ext>
            </a:extLst>
          </p:cNvPr>
          <p:cNvSpPr txBox="1">
            <a:spLocks noChangeAspect="1"/>
          </p:cNvSpPr>
          <p:nvPr/>
        </p:nvSpPr>
        <p:spPr bwMode="auto">
          <a:xfrm>
            <a:off x="5940152" y="3795886"/>
            <a:ext cx="2808312" cy="646331"/>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dirty="0">
                <a:solidFill>
                  <a:srgbClr val="C00000"/>
                </a:solidFill>
              </a:rPr>
              <a:t>提供真实史料，影视剧作宣传效果佳</a:t>
            </a:r>
          </a:p>
        </p:txBody>
      </p:sp>
      <p:pic>
        <p:nvPicPr>
          <p:cNvPr id="16" name="图片 15" descr="人们在看台上的人在人群中&#10;&#10;描述已自动生成">
            <a:extLst>
              <a:ext uri="{FF2B5EF4-FFF2-40B4-BE49-F238E27FC236}">
                <a16:creationId xmlns:a16="http://schemas.microsoft.com/office/drawing/2014/main" id="{15FA886B-BDEE-4F2E-857C-32E9A85BDC2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95536" y="1419622"/>
            <a:ext cx="3454400" cy="1967865"/>
          </a:xfrm>
          <a:prstGeom prst="rect">
            <a:avLst/>
          </a:prstGeom>
        </p:spPr>
      </p:pic>
      <p:pic>
        <p:nvPicPr>
          <p:cNvPr id="19" name="图片 18" descr="一些文字和图案&#10;&#10;描述已自动生成">
            <a:extLst>
              <a:ext uri="{FF2B5EF4-FFF2-40B4-BE49-F238E27FC236}">
                <a16:creationId xmlns:a16="http://schemas.microsoft.com/office/drawing/2014/main" id="{7C0DEDB1-F320-4A81-B4DF-00D5A69B5F4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44856" y="1420257"/>
            <a:ext cx="1450340" cy="1967865"/>
          </a:xfrm>
          <a:prstGeom prst="rect">
            <a:avLst/>
          </a:prstGeom>
        </p:spPr>
      </p:pic>
    </p:spTree>
    <p:extLst>
      <p:ext uri="{BB962C8B-B14F-4D97-AF65-F5344CB8AC3E}">
        <p14:creationId xmlns:p14="http://schemas.microsoft.com/office/powerpoint/2010/main" val="1902728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线上调研</a:t>
            </a:r>
            <a:r>
              <a:rPr lang="zh-CN" altLang="en-US" sz="1600" b="1" dirty="0">
                <a:solidFill>
                  <a:srgbClr val="8A1A1F"/>
                </a:solidFill>
                <a:latin typeface="微软雅黑" pitchFamily="34" charset="-122"/>
                <a:ea typeface="微软雅黑" pitchFamily="34" charset="-122"/>
              </a:rPr>
              <a:t>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en-US" altLang="zh-CN" sz="1600" b="1"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9" name="Picture 7" descr="D:\康凯\进行中\北理工\new ppt\导图\序号\4.png"/>
          <p:cNvPicPr>
            <a:picLocks noChangeAspect="1" noChangeArrowheads="1"/>
          </p:cNvPicPr>
          <p:nvPr/>
        </p:nvPicPr>
        <p:blipFill>
          <a:blip r:embed="rId2" cstate="print"/>
          <a:srcRect/>
          <a:stretch>
            <a:fillRect/>
          </a:stretch>
        </p:blipFill>
        <p:spPr bwMode="auto">
          <a:xfrm>
            <a:off x="3585488" y="51470"/>
            <a:ext cx="481012" cy="585788"/>
          </a:xfrm>
          <a:prstGeom prst="rect">
            <a:avLst/>
          </a:prstGeom>
          <a:noFill/>
        </p:spPr>
      </p:pic>
      <p:sp>
        <p:nvSpPr>
          <p:cNvPr id="16" name="矩形 15"/>
          <p:cNvSpPr/>
          <p:nvPr/>
        </p:nvSpPr>
        <p:spPr>
          <a:xfrm>
            <a:off x="3563888" y="2114094"/>
            <a:ext cx="5400600"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实践总结</a:t>
            </a:r>
          </a:p>
        </p:txBody>
      </p:sp>
      <p:pic>
        <p:nvPicPr>
          <p:cNvPr id="17" name="Picture 5" descr="D:\康凯\进行中\北理工\new ppt\导图\序号\大\4.png"/>
          <p:cNvPicPr>
            <a:picLocks noChangeAspect="1" noChangeArrowheads="1"/>
          </p:cNvPicPr>
          <p:nvPr/>
        </p:nvPicPr>
        <p:blipFill>
          <a:blip r:embed="rId3" cstate="print"/>
          <a:srcRect/>
          <a:stretch>
            <a:fillRect/>
          </a:stretch>
        </p:blipFill>
        <p:spPr bwMode="auto">
          <a:xfrm>
            <a:off x="2455565" y="2156504"/>
            <a:ext cx="676275" cy="792163"/>
          </a:xfrm>
          <a:prstGeom prst="rect">
            <a:avLst/>
          </a:prstGeom>
          <a:noFill/>
        </p:spPr>
      </p:pic>
    </p:spTree>
    <p:extLst>
      <p:ext uri="{BB962C8B-B14F-4D97-AF65-F5344CB8AC3E}">
        <p14:creationId xmlns:p14="http://schemas.microsoft.com/office/powerpoint/2010/main" val="27176554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D:\康凯\进行中\北理工\new ppt\导图\内页part\4.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sp>
        <p:nvSpPr>
          <p:cNvPr id="13" name="矩形 12"/>
          <p:cNvSpPr/>
          <p:nvPr/>
        </p:nvSpPr>
        <p:spPr>
          <a:xfrm>
            <a:off x="1587564" y="155416"/>
            <a:ext cx="6627774"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实践总结</a:t>
            </a:r>
          </a:p>
        </p:txBody>
      </p:sp>
      <p:sp>
        <p:nvSpPr>
          <p:cNvPr id="6" name="文本框 5">
            <a:extLst>
              <a:ext uri="{FF2B5EF4-FFF2-40B4-BE49-F238E27FC236}">
                <a16:creationId xmlns:a16="http://schemas.microsoft.com/office/drawing/2014/main" id="{9749C5D1-64D3-4424-A5A6-2C207B59358D}"/>
              </a:ext>
            </a:extLst>
          </p:cNvPr>
          <p:cNvSpPr txBox="1"/>
          <p:nvPr/>
        </p:nvSpPr>
        <p:spPr bwMode="auto">
          <a:xfrm>
            <a:off x="899592" y="987574"/>
            <a:ext cx="7776864" cy="1200329"/>
          </a:xfrm>
          <a:prstGeom prst="rect">
            <a:avLst/>
          </a:prstGeom>
          <a:noFill/>
          <a:ln w="25400" cap="flat" cmpd="sng" algn="ctr">
            <a:noFill/>
            <a:prstDash val="soli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Arial" panose="020B0604020202020204" pitchFamily="34" charset="0"/>
              <a:buChar char="•"/>
            </a:pPr>
            <a:r>
              <a:rPr lang="zh-CN" altLang="en-US" b="1" dirty="0">
                <a:solidFill>
                  <a:schemeClr val="tx1"/>
                </a:solidFill>
              </a:rPr>
              <a:t>聚焦北京热点红色基地的</a:t>
            </a:r>
            <a:r>
              <a:rPr lang="zh-CN" altLang="en-US" b="1" dirty="0">
                <a:solidFill>
                  <a:srgbClr val="C00000"/>
                </a:solidFill>
              </a:rPr>
              <a:t>宣传模式及创新办展</a:t>
            </a:r>
            <a:r>
              <a:rPr lang="zh-CN" altLang="en-US" b="1" dirty="0">
                <a:solidFill>
                  <a:schemeClr val="tx1"/>
                </a:solidFill>
              </a:rPr>
              <a:t>的团队通讯 </a:t>
            </a:r>
            <a:r>
              <a:rPr lang="en-US" altLang="zh-CN" b="1" dirty="0">
                <a:solidFill>
                  <a:schemeClr val="tx1"/>
                </a:solidFill>
              </a:rPr>
              <a:t>8000+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聚焦群众</a:t>
            </a:r>
            <a:r>
              <a:rPr lang="zh-CN" altLang="en-US" b="1" dirty="0">
                <a:solidFill>
                  <a:srgbClr val="C00000"/>
                </a:solidFill>
              </a:rPr>
              <a:t>参观偏好与参观意愿</a:t>
            </a:r>
            <a:r>
              <a:rPr lang="zh-CN" altLang="en-US" b="1" dirty="0">
                <a:solidFill>
                  <a:schemeClr val="tx1"/>
                </a:solidFill>
              </a:rPr>
              <a:t>的问卷调研报告                       </a:t>
            </a:r>
            <a:r>
              <a:rPr lang="en-US" altLang="zh-CN" b="1" dirty="0">
                <a:solidFill>
                  <a:schemeClr val="tx1"/>
                </a:solidFill>
              </a:rPr>
              <a:t>5000+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热点红色教育基地讲解员及游客</a:t>
            </a:r>
            <a:r>
              <a:rPr lang="zh-CN" altLang="en-US" b="1" dirty="0">
                <a:solidFill>
                  <a:srgbClr val="C00000"/>
                </a:solidFill>
              </a:rPr>
              <a:t>采访记录                                </a:t>
            </a:r>
            <a:r>
              <a:rPr lang="en-US" altLang="zh-CN" b="1" dirty="0">
                <a:solidFill>
                  <a:schemeClr val="tx1"/>
                </a:solidFill>
              </a:rPr>
              <a:t>7000+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实践</a:t>
            </a:r>
            <a:r>
              <a:rPr lang="zh-CN" altLang="en-US" b="1" dirty="0">
                <a:solidFill>
                  <a:srgbClr val="C00000"/>
                </a:solidFill>
              </a:rPr>
              <a:t>微信公众号推送</a:t>
            </a:r>
            <a:r>
              <a:rPr lang="zh-CN" altLang="en-US" b="1" dirty="0">
                <a:solidFill>
                  <a:schemeClr val="tx1"/>
                </a:solidFill>
              </a:rPr>
              <a:t>一篇</a:t>
            </a:r>
            <a:endParaRPr lang="en-US" altLang="zh-CN" b="1" dirty="0">
              <a:solidFill>
                <a:schemeClr val="tx1"/>
              </a:solidFill>
            </a:endParaRPr>
          </a:p>
        </p:txBody>
      </p:sp>
      <p:pic>
        <p:nvPicPr>
          <p:cNvPr id="3" name="图片 2">
            <a:extLst>
              <a:ext uri="{FF2B5EF4-FFF2-40B4-BE49-F238E27FC236}">
                <a16:creationId xmlns:a16="http://schemas.microsoft.com/office/drawing/2014/main" id="{E88E74A6-ED7D-4290-9071-D198F0DBF4B3}"/>
              </a:ext>
            </a:extLst>
          </p:cNvPr>
          <p:cNvPicPr>
            <a:picLocks noChangeAspect="1"/>
          </p:cNvPicPr>
          <p:nvPr/>
        </p:nvPicPr>
        <p:blipFill>
          <a:blip r:embed="rId4"/>
          <a:stretch>
            <a:fillRect/>
          </a:stretch>
        </p:blipFill>
        <p:spPr>
          <a:xfrm>
            <a:off x="3039183" y="2647846"/>
            <a:ext cx="3981228" cy="1857613"/>
          </a:xfrm>
          <a:prstGeom prst="rect">
            <a:avLst/>
          </a:prstGeom>
        </p:spPr>
      </p:pic>
      <p:pic>
        <p:nvPicPr>
          <p:cNvPr id="9" name="图片 8" descr="图形用户界面&#10;&#10;中度可信度描述已自动生成">
            <a:extLst>
              <a:ext uri="{FF2B5EF4-FFF2-40B4-BE49-F238E27FC236}">
                <a16:creationId xmlns:a16="http://schemas.microsoft.com/office/drawing/2014/main" id="{69802C24-76F4-4745-803C-C5F6E6D3D0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6296" y="1995686"/>
            <a:ext cx="1254830" cy="2715766"/>
          </a:xfrm>
          <a:prstGeom prst="rect">
            <a:avLst/>
          </a:prstGeom>
        </p:spPr>
      </p:pic>
      <p:pic>
        <p:nvPicPr>
          <p:cNvPr id="16" name="图片 15">
            <a:extLst>
              <a:ext uri="{FF2B5EF4-FFF2-40B4-BE49-F238E27FC236}">
                <a16:creationId xmlns:a16="http://schemas.microsoft.com/office/drawing/2014/main" id="{34CE10C0-4467-48E6-A83D-4025F3C38B1B}"/>
              </a:ext>
            </a:extLst>
          </p:cNvPr>
          <p:cNvPicPr>
            <a:picLocks noChangeAspect="1"/>
          </p:cNvPicPr>
          <p:nvPr/>
        </p:nvPicPr>
        <p:blipFill>
          <a:blip r:embed="rId6"/>
          <a:stretch>
            <a:fillRect/>
          </a:stretch>
        </p:blipFill>
        <p:spPr>
          <a:xfrm>
            <a:off x="179512" y="2627021"/>
            <a:ext cx="2643786" cy="1899264"/>
          </a:xfrm>
          <a:prstGeom prst="rect">
            <a:avLst/>
          </a:prstGeom>
        </p:spPr>
      </p:pic>
    </p:spTree>
    <p:extLst>
      <p:ext uri="{BB962C8B-B14F-4D97-AF65-F5344CB8AC3E}">
        <p14:creationId xmlns:p14="http://schemas.microsoft.com/office/powerpoint/2010/main" val="12308771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DD92EE-1E40-4E16-8287-72F11E2B0714}"/>
              </a:ext>
            </a:extLst>
          </p:cNvPr>
          <p:cNvSpPr txBox="1"/>
          <p:nvPr/>
        </p:nvSpPr>
        <p:spPr bwMode="auto">
          <a:xfrm>
            <a:off x="1043608" y="1563638"/>
            <a:ext cx="7056784" cy="2031325"/>
          </a:xfrm>
          <a:prstGeom prst="rect">
            <a:avLst/>
          </a:prstGeom>
          <a:noFill/>
          <a:ln w="25400" cap="flat" cmpd="sng" algn="ctr">
            <a:noFill/>
            <a:prstDash val="soli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457200"/>
            <a:r>
              <a:rPr lang="zh-CN" altLang="en-US" sz="1800" kern="100" dirty="0">
                <a:solidFill>
                  <a:schemeClr val="tx1"/>
                </a:solidFill>
                <a:effectLst/>
                <a:ea typeface="宋体" panose="02010600030101010101" pitchFamily="2" charset="-122"/>
                <a:cs typeface="Times New Roman" panose="02020603050405020304" pitchFamily="18" charset="0"/>
              </a:rPr>
              <a:t>这次广厦之间寻京畿红迹社会实践活动，</a:t>
            </a:r>
            <a:r>
              <a:rPr lang="zh-CN" altLang="zh-CN" sz="1800" kern="100" dirty="0">
                <a:solidFill>
                  <a:schemeClr val="tx1"/>
                </a:solidFill>
                <a:effectLst/>
                <a:ea typeface="宋体" panose="02010600030101010101" pitchFamily="2" charset="-122"/>
                <a:cs typeface="Times New Roman" panose="02020603050405020304" pitchFamily="18" charset="0"/>
              </a:rPr>
              <a:t>不仅让我们对于各年龄段人民群众对于红色教育基地的参观意愿有了更加全面、深刻的了解，同时也从侧面反映出了红色教育基地本身、抑或是</a:t>
            </a:r>
            <a:r>
              <a:rPr lang="zh-CN" altLang="zh-CN" sz="1800" b="1" kern="100" dirty="0">
                <a:solidFill>
                  <a:srgbClr val="C00000"/>
                </a:solidFill>
                <a:effectLst/>
                <a:ea typeface="宋体" panose="02010600030101010101" pitchFamily="2" charset="-122"/>
                <a:cs typeface="Times New Roman" panose="02020603050405020304" pitchFamily="18" charset="0"/>
              </a:rPr>
              <a:t>政府与国家层面</a:t>
            </a:r>
            <a:r>
              <a:rPr lang="zh-CN" altLang="zh-CN" sz="1800" kern="100" dirty="0">
                <a:solidFill>
                  <a:schemeClr val="tx1"/>
                </a:solidFill>
                <a:effectLst/>
                <a:ea typeface="宋体" panose="02010600030101010101" pitchFamily="2" charset="-122"/>
                <a:cs typeface="Times New Roman" panose="02020603050405020304" pitchFamily="18" charset="0"/>
              </a:rPr>
              <a:t>对于党史与红色教育基地的宣传和普及的效果。</a:t>
            </a:r>
            <a:endParaRPr lang="en-US" altLang="zh-CN" sz="1800" kern="100" dirty="0">
              <a:solidFill>
                <a:schemeClr val="tx1"/>
              </a:solidFill>
              <a:effectLst/>
              <a:ea typeface="宋体" panose="02010600030101010101" pitchFamily="2" charset="-122"/>
              <a:cs typeface="Times New Roman" panose="02020603050405020304" pitchFamily="18" charset="0"/>
            </a:endParaRPr>
          </a:p>
          <a:p>
            <a:pPr indent="457200"/>
            <a:r>
              <a:rPr lang="zh-CN" altLang="zh-CN" sz="1800" kern="100" dirty="0">
                <a:solidFill>
                  <a:schemeClr val="tx1"/>
                </a:solidFill>
                <a:effectLst/>
                <a:ea typeface="宋体" panose="02010600030101010101" pitchFamily="2" charset="-122"/>
                <a:cs typeface="Times New Roman" panose="02020603050405020304" pitchFamily="18" charset="0"/>
              </a:rPr>
              <a:t>在问卷收集完毕后，我们也及时的将问卷的</a:t>
            </a:r>
            <a:r>
              <a:rPr lang="zh-CN" altLang="zh-CN" sz="1800" b="1" kern="100" dirty="0">
                <a:solidFill>
                  <a:srgbClr val="C00000"/>
                </a:solidFill>
                <a:effectLst/>
                <a:ea typeface="宋体" panose="02010600030101010101" pitchFamily="2" charset="-122"/>
                <a:cs typeface="Times New Roman" panose="02020603050405020304" pitchFamily="18" charset="0"/>
              </a:rPr>
              <a:t>数据结果反馈</a:t>
            </a:r>
            <a:r>
              <a:rPr lang="zh-CN" altLang="zh-CN" sz="1800" kern="100" dirty="0">
                <a:solidFill>
                  <a:schemeClr val="tx1"/>
                </a:solidFill>
                <a:effectLst/>
                <a:ea typeface="宋体" panose="02010600030101010101" pitchFamily="2" charset="-122"/>
                <a:cs typeface="Times New Roman" panose="02020603050405020304" pitchFamily="18" charset="0"/>
              </a:rPr>
              <a:t>给了我们走访的三处红色教育基地，助力他们</a:t>
            </a:r>
            <a:r>
              <a:rPr lang="zh-CN" altLang="zh-CN" sz="1800" b="1" kern="100" dirty="0">
                <a:solidFill>
                  <a:srgbClr val="C00000"/>
                </a:solidFill>
                <a:effectLst/>
                <a:ea typeface="宋体" panose="02010600030101010101" pitchFamily="2" charset="-122"/>
                <a:cs typeface="Times New Roman" panose="02020603050405020304" pitchFamily="18" charset="0"/>
              </a:rPr>
              <a:t>完善自身的宣传方式</a:t>
            </a:r>
            <a:r>
              <a:rPr lang="zh-CN" altLang="zh-CN" sz="1800" kern="100" dirty="0">
                <a:solidFill>
                  <a:schemeClr val="tx1"/>
                </a:solidFill>
                <a:effectLst/>
                <a:ea typeface="宋体" panose="02010600030101010101" pitchFamily="2" charset="-122"/>
                <a:cs typeface="Times New Roman" panose="02020603050405020304" pitchFamily="18" charset="0"/>
              </a:rPr>
              <a:t>与办展方式，更好的让党史与红色历史</a:t>
            </a:r>
            <a:r>
              <a:rPr lang="zh-CN" altLang="zh-CN" sz="1800" b="1" kern="100" dirty="0">
                <a:solidFill>
                  <a:srgbClr val="C00000"/>
                </a:solidFill>
                <a:effectLst/>
                <a:ea typeface="宋体" panose="02010600030101010101" pitchFamily="2" charset="-122"/>
                <a:cs typeface="Times New Roman" panose="02020603050405020304" pitchFamily="18" charset="0"/>
              </a:rPr>
              <a:t>走近老百姓的生活。</a:t>
            </a:r>
            <a:endParaRPr lang="zh-CN" altLang="en-US" b="1" dirty="0">
              <a:solidFill>
                <a:srgbClr val="C00000"/>
              </a:solidFill>
            </a:endParaRPr>
          </a:p>
        </p:txBody>
      </p:sp>
    </p:spTree>
    <p:extLst>
      <p:ext uri="{BB962C8B-B14F-4D97-AF65-F5344CB8AC3E}">
        <p14:creationId xmlns:p14="http://schemas.microsoft.com/office/powerpoint/2010/main" val="46197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095836" y="2139702"/>
            <a:ext cx="2952328"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感谢聆听！</a:t>
            </a:r>
          </a:p>
        </p:txBody>
      </p:sp>
    </p:spTree>
    <p:extLst>
      <p:ext uri="{BB962C8B-B14F-4D97-AF65-F5344CB8AC3E}">
        <p14:creationId xmlns:p14="http://schemas.microsoft.com/office/powerpoint/2010/main" val="88327282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347892-D058-4A4E-A663-71CD06CD1594}"/>
              </a:ext>
            </a:extLst>
          </p:cNvPr>
          <p:cNvSpPr txBox="1"/>
          <p:nvPr/>
        </p:nvSpPr>
        <p:spPr bwMode="auto">
          <a:xfrm>
            <a:off x="1835696" y="2551908"/>
            <a:ext cx="5724645" cy="461665"/>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0" dirty="0">
                <a:ln>
                  <a:noFill/>
                </a:ln>
                <a:solidFill>
                  <a:schemeClr val="tx1"/>
                </a:solidFill>
                <a:latin typeface="微软雅黑" pitchFamily="34" charset="-122"/>
                <a:ea typeface="微软雅黑" pitchFamily="34" charset="-122"/>
              </a:rPr>
              <a:t>提到“</a:t>
            </a:r>
            <a:r>
              <a:rPr kumimoji="0" lang="zh-CN" altLang="en-US" sz="2400" b="1" i="0" u="none" strike="noStrike" cap="none" normalizeH="0" baseline="0" dirty="0">
                <a:ln>
                  <a:noFill/>
                </a:ln>
                <a:solidFill>
                  <a:srgbClr val="FF0000"/>
                </a:solidFill>
                <a:latin typeface="微软雅黑" pitchFamily="34" charset="-122"/>
                <a:ea typeface="微软雅黑" pitchFamily="34" charset="-122"/>
              </a:rPr>
              <a:t>红色教育基地</a:t>
            </a:r>
            <a:r>
              <a:rPr kumimoji="0" lang="zh-CN" altLang="en-US" sz="2400" i="0" u="none" strike="noStrike" cap="none" normalizeH="0" baseline="0" dirty="0">
                <a:ln>
                  <a:noFill/>
                </a:ln>
                <a:solidFill>
                  <a:schemeClr val="tx1"/>
                </a:solidFill>
                <a:latin typeface="微软雅黑" pitchFamily="34" charset="-122"/>
                <a:ea typeface="微软雅黑" pitchFamily="34" charset="-122"/>
              </a:rPr>
              <a:t>”，您想到了什么？</a:t>
            </a:r>
          </a:p>
        </p:txBody>
      </p:sp>
      <p:sp>
        <p:nvSpPr>
          <p:cNvPr id="3" name="文本框 2">
            <a:extLst>
              <a:ext uri="{FF2B5EF4-FFF2-40B4-BE49-F238E27FC236}">
                <a16:creationId xmlns:a16="http://schemas.microsoft.com/office/drawing/2014/main" id="{B322FFB1-EB3A-406E-9F46-C3735BD1673D}"/>
              </a:ext>
            </a:extLst>
          </p:cNvPr>
          <p:cNvSpPr txBox="1"/>
          <p:nvPr/>
        </p:nvSpPr>
        <p:spPr bwMode="auto">
          <a:xfrm>
            <a:off x="769123" y="1822137"/>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形式枯燥？</a:t>
            </a:r>
          </a:p>
        </p:txBody>
      </p:sp>
      <p:sp>
        <p:nvSpPr>
          <p:cNvPr id="4" name="文本框 3">
            <a:extLst>
              <a:ext uri="{FF2B5EF4-FFF2-40B4-BE49-F238E27FC236}">
                <a16:creationId xmlns:a16="http://schemas.microsoft.com/office/drawing/2014/main" id="{C614F4A3-6EEE-4283-B2C7-7980E5B927E3}"/>
              </a:ext>
            </a:extLst>
          </p:cNvPr>
          <p:cNvSpPr txBox="1"/>
          <p:nvPr/>
        </p:nvSpPr>
        <p:spPr bwMode="auto">
          <a:xfrm>
            <a:off x="2987824" y="3874869"/>
            <a:ext cx="1415772"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灌输式教学？</a:t>
            </a:r>
          </a:p>
        </p:txBody>
      </p:sp>
      <p:sp>
        <p:nvSpPr>
          <p:cNvPr id="5" name="文本框 4">
            <a:extLst>
              <a:ext uri="{FF2B5EF4-FFF2-40B4-BE49-F238E27FC236}">
                <a16:creationId xmlns:a16="http://schemas.microsoft.com/office/drawing/2014/main" id="{025ABABE-4BEE-4A38-8EC4-B52D7C6D59A2}"/>
              </a:ext>
            </a:extLst>
          </p:cNvPr>
          <p:cNvSpPr txBox="1"/>
          <p:nvPr/>
        </p:nvSpPr>
        <p:spPr bwMode="auto">
          <a:xfrm>
            <a:off x="5364088" y="3831265"/>
            <a:ext cx="1620957"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solidFill>
                  <a:schemeClr val="tx1"/>
                </a:solidFill>
                <a:latin typeface="微软雅黑" pitchFamily="34" charset="-122"/>
                <a:ea typeface="微软雅黑" pitchFamily="34" charset="-122"/>
              </a:rPr>
              <a:t>参观意愿较小</a:t>
            </a:r>
            <a:r>
              <a:rPr kumimoji="0" lang="zh-CN" altLang="en-US" sz="1600" i="0" u="none" strike="noStrike" cap="none" normalizeH="0" baseline="0" dirty="0">
                <a:ln>
                  <a:noFill/>
                </a:ln>
                <a:solidFill>
                  <a:schemeClr val="tx1"/>
                </a:solidFill>
                <a:latin typeface="微软雅黑" pitchFamily="34" charset="-122"/>
                <a:ea typeface="微软雅黑" pitchFamily="34" charset="-122"/>
              </a:rPr>
              <a:t>？</a:t>
            </a:r>
          </a:p>
        </p:txBody>
      </p:sp>
      <p:sp>
        <p:nvSpPr>
          <p:cNvPr id="6" name="文本框 5">
            <a:extLst>
              <a:ext uri="{FF2B5EF4-FFF2-40B4-BE49-F238E27FC236}">
                <a16:creationId xmlns:a16="http://schemas.microsoft.com/office/drawing/2014/main" id="{CCDA18F9-A799-4C0C-9214-E6CC69C2B18E}"/>
              </a:ext>
            </a:extLst>
          </p:cNvPr>
          <p:cNvSpPr txBox="1"/>
          <p:nvPr/>
        </p:nvSpPr>
        <p:spPr bwMode="auto">
          <a:xfrm>
            <a:off x="4092723" y="1578088"/>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路途遥远？</a:t>
            </a:r>
          </a:p>
        </p:txBody>
      </p:sp>
      <p:sp>
        <p:nvSpPr>
          <p:cNvPr id="7" name="文本框 6">
            <a:extLst>
              <a:ext uri="{FF2B5EF4-FFF2-40B4-BE49-F238E27FC236}">
                <a16:creationId xmlns:a16="http://schemas.microsoft.com/office/drawing/2014/main" id="{83ACD27B-7D4F-4285-A9A8-3413DC3956EC}"/>
              </a:ext>
            </a:extLst>
          </p:cNvPr>
          <p:cNvSpPr txBox="1"/>
          <p:nvPr/>
        </p:nvSpPr>
        <p:spPr bwMode="auto">
          <a:xfrm>
            <a:off x="7164288" y="1732058"/>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门票昂贵？</a:t>
            </a:r>
          </a:p>
        </p:txBody>
      </p:sp>
      <p:sp>
        <p:nvSpPr>
          <p:cNvPr id="8" name="文本框 7">
            <a:extLst>
              <a:ext uri="{FF2B5EF4-FFF2-40B4-BE49-F238E27FC236}">
                <a16:creationId xmlns:a16="http://schemas.microsoft.com/office/drawing/2014/main" id="{B8004D6B-5B5A-42C4-8B59-DCAB447FDBB7}"/>
              </a:ext>
            </a:extLst>
          </p:cNvPr>
          <p:cNvSpPr txBox="1"/>
          <p:nvPr/>
        </p:nvSpPr>
        <p:spPr bwMode="auto">
          <a:xfrm>
            <a:off x="5076056" y="927515"/>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设备简陋？</a:t>
            </a:r>
          </a:p>
        </p:txBody>
      </p:sp>
      <p:sp>
        <p:nvSpPr>
          <p:cNvPr id="10" name="文本框 9">
            <a:extLst>
              <a:ext uri="{FF2B5EF4-FFF2-40B4-BE49-F238E27FC236}">
                <a16:creationId xmlns:a16="http://schemas.microsoft.com/office/drawing/2014/main" id="{239E9C96-9AA1-4343-8A6F-E18299E204CC}"/>
              </a:ext>
            </a:extLst>
          </p:cNvPr>
          <p:cNvSpPr txBox="1"/>
          <p:nvPr/>
        </p:nvSpPr>
        <p:spPr bwMode="auto">
          <a:xfrm>
            <a:off x="2051724" y="1013504"/>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史料堆砌？</a:t>
            </a:r>
          </a:p>
        </p:txBody>
      </p:sp>
      <p:sp>
        <p:nvSpPr>
          <p:cNvPr id="11" name="文本框 10">
            <a:extLst>
              <a:ext uri="{FF2B5EF4-FFF2-40B4-BE49-F238E27FC236}">
                <a16:creationId xmlns:a16="http://schemas.microsoft.com/office/drawing/2014/main" id="{12A2D44B-0AA1-4DE8-8CF9-6E535C899769}"/>
              </a:ext>
            </a:extLst>
          </p:cNvPr>
          <p:cNvSpPr txBox="1"/>
          <p:nvPr/>
        </p:nvSpPr>
        <p:spPr bwMode="auto">
          <a:xfrm>
            <a:off x="4211960" y="3192046"/>
            <a:ext cx="1210589" cy="400110"/>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latin typeface="微软雅黑" pitchFamily="34" charset="-122"/>
                <a:ea typeface="微软雅黑" pitchFamily="34" charset="-122"/>
              </a:rPr>
              <a:t>刻板印象</a:t>
            </a:r>
          </a:p>
        </p:txBody>
      </p:sp>
    </p:spTree>
    <p:extLst>
      <p:ext uri="{BB962C8B-B14F-4D97-AF65-F5344CB8AC3E}">
        <p14:creationId xmlns:p14="http://schemas.microsoft.com/office/powerpoint/2010/main" val="43517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546A0D-066D-4883-8774-90719F880ECB}"/>
              </a:ext>
            </a:extLst>
          </p:cNvPr>
          <p:cNvSpPr txBox="1"/>
          <p:nvPr/>
        </p:nvSpPr>
        <p:spPr bwMode="auto">
          <a:xfrm>
            <a:off x="1619672" y="1707654"/>
            <a:ext cx="6480720" cy="1200329"/>
          </a:xfrm>
          <a:prstGeom prst="rect">
            <a:avLst/>
          </a:prstGeom>
          <a:no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indent="457200" algn="just" fontAlgn="base">
              <a:spcBef>
                <a:spcPct val="0"/>
              </a:spcBef>
              <a:spcAft>
                <a:spcPct val="0"/>
              </a:spcAft>
            </a:pPr>
            <a:r>
              <a:rPr lang="zh-CN" altLang="en-US" b="1" i="0" dirty="0">
                <a:solidFill>
                  <a:srgbClr val="C00000"/>
                </a:solidFill>
                <a:effectLst/>
                <a:latin typeface="楷体" panose="02010609060101010101" pitchFamily="49" charset="-122"/>
                <a:ea typeface="楷体" panose="02010609060101010101" pitchFamily="49" charset="-122"/>
              </a:rPr>
              <a:t>党的历史是最生动、最有说服力的教科书。</a:t>
            </a:r>
            <a:r>
              <a:rPr lang="zh-CN" altLang="en-US" b="0" i="0" dirty="0">
                <a:solidFill>
                  <a:srgbClr val="404040"/>
                </a:solidFill>
                <a:effectLst/>
                <a:latin typeface="楷体" panose="02010609060101010101" pitchFamily="49" charset="-122"/>
                <a:ea typeface="楷体" panose="02010609060101010101" pitchFamily="49" charset="-122"/>
              </a:rPr>
              <a:t>我们党历来重视党史学习教育，注重用党的奋斗历程和伟大成就、</a:t>
            </a:r>
            <a:r>
              <a:rPr lang="zh-CN" altLang="en-US" b="1" dirty="0">
                <a:solidFill>
                  <a:srgbClr val="FF0000"/>
                </a:solidFill>
                <a:latin typeface="楷体" panose="02010609060101010101" pitchFamily="49" charset="-122"/>
                <a:ea typeface="楷体" panose="02010609060101010101" pitchFamily="49" charset="-122"/>
              </a:rPr>
              <a:t>鼓舞斗志</a:t>
            </a:r>
            <a:r>
              <a:rPr lang="zh-CN" altLang="en-US" b="1" i="0" dirty="0">
                <a:solidFill>
                  <a:srgbClr val="FF0000"/>
                </a:solidFill>
                <a:effectLst/>
                <a:latin typeface="楷体" panose="02010609060101010101" pitchFamily="49" charset="-122"/>
                <a:ea typeface="楷体" panose="02010609060101010101" pitchFamily="49" charset="-122"/>
              </a:rPr>
              <a:t>明确方向</a:t>
            </a:r>
            <a:r>
              <a:rPr lang="zh-CN" altLang="en-US" b="0" i="0" dirty="0">
                <a:solidFill>
                  <a:srgbClr val="404040"/>
                </a:solidFill>
                <a:effectLst/>
                <a:latin typeface="楷体" panose="02010609060101010101" pitchFamily="49" charset="-122"/>
                <a:ea typeface="楷体" panose="02010609060101010101" pitchFamily="49" charset="-122"/>
              </a:rPr>
              <a:t>，用党的光荣传统和优良作风坚定信念、凝聚力量，用党的实践创造和历史经验启迪智慧、砥砺品格。</a:t>
            </a:r>
            <a:endParaRPr kumimoji="0" lang="zh-CN" altLang="en-US" sz="1600" i="0" u="none" strike="noStrike" cap="none" normalizeH="0" baseline="0" dirty="0">
              <a:ln>
                <a:noFill/>
              </a:ln>
              <a:solidFill>
                <a:schemeClr val="tx1"/>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E9C91EEE-1963-49B6-A3F8-399857C83B85}"/>
              </a:ext>
            </a:extLst>
          </p:cNvPr>
          <p:cNvSpPr txBox="1"/>
          <p:nvPr/>
        </p:nvSpPr>
        <p:spPr bwMode="auto">
          <a:xfrm>
            <a:off x="2483768" y="3795886"/>
            <a:ext cx="6696744" cy="369332"/>
          </a:xfrm>
          <a:prstGeom prst="rect">
            <a:avLst/>
          </a:prstGeom>
          <a:no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indent="457200" algn="just" fontAlgn="base">
              <a:spcBef>
                <a:spcPct val="0"/>
              </a:spcBef>
              <a:spcAft>
                <a:spcPct val="0"/>
              </a:spcAft>
            </a:pPr>
            <a:r>
              <a:rPr lang="en-US" altLang="zh-CN" b="0" i="0" dirty="0">
                <a:solidFill>
                  <a:srgbClr val="242424"/>
                </a:solidFill>
                <a:effectLst/>
                <a:latin typeface="Microsoft YaHei" panose="020B0503020204020204" pitchFamily="34" charset="-122"/>
                <a:ea typeface="Microsoft YaHei" panose="020B0503020204020204" pitchFamily="34" charset="-122"/>
              </a:rPr>
              <a:t>——</a:t>
            </a:r>
            <a:r>
              <a:rPr lang="zh-CN" altLang="en-US" b="0" i="0" dirty="0">
                <a:solidFill>
                  <a:srgbClr val="242424"/>
                </a:solidFill>
                <a:effectLst/>
                <a:latin typeface="Microsoft YaHei" panose="020B0503020204020204" pitchFamily="34" charset="-122"/>
                <a:ea typeface="Microsoft YaHei" panose="020B0503020204020204" pitchFamily="34" charset="-122"/>
              </a:rPr>
              <a:t>习总书记在党史学习教育动员大会上的讲话（</a:t>
            </a:r>
            <a:r>
              <a:rPr lang="en-US" altLang="zh-CN" b="0" i="0" dirty="0">
                <a:solidFill>
                  <a:srgbClr val="242424"/>
                </a:solidFill>
                <a:effectLst/>
                <a:latin typeface="Microsoft YaHei" panose="020B0503020204020204" pitchFamily="34" charset="-122"/>
                <a:ea typeface="Microsoft YaHei" panose="020B0503020204020204" pitchFamily="34" charset="-122"/>
              </a:rPr>
              <a:t>2021.3</a:t>
            </a:r>
            <a:r>
              <a:rPr lang="zh-CN" altLang="en-US" b="0" i="0" dirty="0">
                <a:solidFill>
                  <a:srgbClr val="242424"/>
                </a:solidFill>
                <a:effectLst/>
                <a:latin typeface="Microsoft YaHei" panose="020B0503020204020204" pitchFamily="34" charset="-122"/>
                <a:ea typeface="Microsoft YaHei" panose="020B0503020204020204" pitchFamily="34" charset="-122"/>
              </a:rPr>
              <a:t>）</a:t>
            </a:r>
            <a:endParaRPr kumimoji="0" lang="zh-CN" altLang="en-US" sz="1600" i="0" u="none" strike="noStrike" cap="none" normalizeH="0" baseline="0" dirty="0">
              <a:ln>
                <a:noFill/>
              </a:ln>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71289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0E3E82-F183-4F18-B804-EC3CBA30A0AB}"/>
              </a:ext>
            </a:extLst>
          </p:cNvPr>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6728"/>
                    </a14:imgEffect>
                    <a14:imgEffect>
                      <a14:saturation sat="144000"/>
                    </a14:imgEffect>
                  </a14:imgLayer>
                </a14:imgProps>
              </a:ext>
              <a:ext uri="{28A0092B-C50C-407E-A947-70E740481C1C}">
                <a14:useLocalDpi xmlns:a14="http://schemas.microsoft.com/office/drawing/2010/main" val="0"/>
              </a:ext>
            </a:extLst>
          </a:blip>
          <a:stretch>
            <a:fillRect/>
          </a:stretch>
        </p:blipFill>
        <p:spPr>
          <a:xfrm>
            <a:off x="4600540" y="829169"/>
            <a:ext cx="4050178" cy="3544574"/>
          </a:xfrm>
          <a:prstGeom prst="rect">
            <a:avLst/>
          </a:prstGeom>
        </p:spPr>
      </p:pic>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线上调研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7" name="Picture 5" descr="D:\康凯\进行中\北理工\new ppt\导图\序号\2.png"/>
          <p:cNvPicPr>
            <a:picLocks noChangeAspect="1" noChangeArrowheads="1"/>
          </p:cNvPicPr>
          <p:nvPr/>
        </p:nvPicPr>
        <p:blipFill>
          <a:blip r:embed="rId4" cstate="print"/>
          <a:srcRect/>
          <a:stretch>
            <a:fillRect/>
          </a:stretch>
        </p:blipFill>
        <p:spPr bwMode="auto">
          <a:xfrm>
            <a:off x="1475656" y="51470"/>
            <a:ext cx="481012" cy="585788"/>
          </a:xfrm>
          <a:prstGeom prst="rect">
            <a:avLst/>
          </a:prstGeom>
          <a:noFill/>
        </p:spPr>
      </p:pic>
      <p:sp>
        <p:nvSpPr>
          <p:cNvPr id="18" name="矩形 17"/>
          <p:cNvSpPr/>
          <p:nvPr/>
        </p:nvSpPr>
        <p:spPr>
          <a:xfrm>
            <a:off x="3635896" y="2114094"/>
            <a:ext cx="2808312"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 线上调研</a:t>
            </a:r>
          </a:p>
        </p:txBody>
      </p:sp>
      <p:pic>
        <p:nvPicPr>
          <p:cNvPr id="19" name="Picture 3" descr="D:\康凯\进行中\北理工\new ppt\导图\序号\大\2.png"/>
          <p:cNvPicPr>
            <a:picLocks noChangeAspect="1" noChangeArrowheads="1"/>
          </p:cNvPicPr>
          <p:nvPr/>
        </p:nvPicPr>
        <p:blipFill>
          <a:blip r:embed="rId5" cstate="print"/>
          <a:srcRect/>
          <a:stretch>
            <a:fillRect/>
          </a:stretch>
        </p:blipFill>
        <p:spPr bwMode="auto">
          <a:xfrm>
            <a:off x="2699792" y="2139702"/>
            <a:ext cx="676275" cy="792163"/>
          </a:xfrm>
          <a:prstGeom prst="rect">
            <a:avLst/>
          </a:prstGeom>
          <a:noFill/>
        </p:spPr>
      </p:pic>
    </p:spTree>
    <p:extLst>
      <p:ext uri="{BB962C8B-B14F-4D97-AF65-F5344CB8AC3E}">
        <p14:creationId xmlns:p14="http://schemas.microsoft.com/office/powerpoint/2010/main" val="29482845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pic>
        <p:nvPicPr>
          <p:cNvPr id="3" name="图片 2">
            <a:extLst>
              <a:ext uri="{FF2B5EF4-FFF2-40B4-BE49-F238E27FC236}">
                <a16:creationId xmlns:a16="http://schemas.microsoft.com/office/drawing/2014/main" id="{75D20D40-BB2F-4A8C-BE33-F47C30D2758F}"/>
              </a:ext>
            </a:extLst>
          </p:cNvPr>
          <p:cNvPicPr>
            <a:picLocks noChangeAspect="1"/>
          </p:cNvPicPr>
          <p:nvPr/>
        </p:nvPicPr>
        <p:blipFill rotWithShape="1">
          <a:blip r:embed="rId4"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7692"/>
          <a:stretch/>
        </p:blipFill>
        <p:spPr>
          <a:xfrm>
            <a:off x="467544" y="915566"/>
            <a:ext cx="3892030" cy="3096344"/>
          </a:xfrm>
          <a:prstGeom prst="rect">
            <a:avLst/>
          </a:prstGeom>
        </p:spPr>
      </p:pic>
      <p:sp>
        <p:nvSpPr>
          <p:cNvPr id="7" name="文本框 6">
            <a:extLst>
              <a:ext uri="{FF2B5EF4-FFF2-40B4-BE49-F238E27FC236}">
                <a16:creationId xmlns:a16="http://schemas.microsoft.com/office/drawing/2014/main" id="{64A66A0B-2317-433B-A174-C89419D2B443}"/>
              </a:ext>
            </a:extLst>
          </p:cNvPr>
          <p:cNvSpPr txBox="1"/>
          <p:nvPr/>
        </p:nvSpPr>
        <p:spPr bwMode="auto">
          <a:xfrm>
            <a:off x="323528" y="4013657"/>
            <a:ext cx="4572000" cy="36933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zh-CN" dirty="0"/>
              <a:t>共收集</a:t>
            </a:r>
            <a:r>
              <a:rPr lang="zh-CN" altLang="en-US" dirty="0"/>
              <a:t>来自</a:t>
            </a:r>
            <a:r>
              <a:rPr lang="zh-CN" altLang="en-US" b="1" dirty="0">
                <a:solidFill>
                  <a:srgbClr val="FF0000"/>
                </a:solidFill>
              </a:rPr>
              <a:t>全国</a:t>
            </a:r>
            <a:r>
              <a:rPr lang="en-US" altLang="zh-CN" b="1" dirty="0">
                <a:solidFill>
                  <a:srgbClr val="FF0000"/>
                </a:solidFill>
              </a:rPr>
              <a:t>32</a:t>
            </a:r>
            <a:r>
              <a:rPr lang="zh-CN" altLang="en-US" b="1" dirty="0">
                <a:solidFill>
                  <a:srgbClr val="FF0000"/>
                </a:solidFill>
              </a:rPr>
              <a:t>个省份</a:t>
            </a:r>
            <a:r>
              <a:rPr lang="zh-CN" altLang="zh-CN" dirty="0"/>
              <a:t>样本</a:t>
            </a:r>
            <a:r>
              <a:rPr lang="en-US" altLang="zh-CN" dirty="0"/>
              <a:t>332</a:t>
            </a:r>
            <a:r>
              <a:rPr lang="zh-CN" altLang="zh-CN" dirty="0"/>
              <a:t>份</a:t>
            </a:r>
            <a:endParaRPr lang="zh-CN" altLang="en-US" dirty="0"/>
          </a:p>
        </p:txBody>
      </p:sp>
      <p:sp>
        <p:nvSpPr>
          <p:cNvPr id="8" name="文本框 7">
            <a:extLst>
              <a:ext uri="{FF2B5EF4-FFF2-40B4-BE49-F238E27FC236}">
                <a16:creationId xmlns:a16="http://schemas.microsoft.com/office/drawing/2014/main" id="{CE768A87-A665-442B-9F54-79536CD67744}"/>
              </a:ext>
            </a:extLst>
          </p:cNvPr>
          <p:cNvSpPr txBox="1"/>
          <p:nvPr/>
        </p:nvSpPr>
        <p:spPr bwMode="auto">
          <a:xfrm>
            <a:off x="5364088" y="915566"/>
            <a:ext cx="3528392" cy="2308324"/>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just"/>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受访的</a:t>
            </a:r>
            <a:r>
              <a:rPr lang="en-US" altLang="zh-CN" sz="1800" b="1" dirty="0">
                <a:effectLst/>
                <a:latin typeface="微软雅黑" panose="020B0503020204020204" pitchFamily="34" charset="-122"/>
                <a:ea typeface="微软雅黑" panose="020B0503020204020204" pitchFamily="34" charset="-122"/>
                <a:cs typeface="宋体" panose="02010600030101010101" pitchFamily="2" charset="-122"/>
              </a:rPr>
              <a:t>332</a:t>
            </a:r>
            <a:r>
              <a:rPr lang="zh-CN" altLang="zh-CN" sz="1800" b="1" dirty="0">
                <a:effectLst/>
                <a:latin typeface="微软雅黑" panose="020B0503020204020204" pitchFamily="34" charset="-122"/>
                <a:ea typeface="微软雅黑" panose="020B0503020204020204" pitchFamily="34" charset="-122"/>
                <a:cs typeface="宋体" panose="02010600030101010101" pitchFamily="2" charset="-122"/>
              </a:rPr>
              <a:t>份样本</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中，共有男性</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175</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人（</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52.71%</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），女性</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157</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人（</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47.29%</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a:t>
            </a:r>
            <a:r>
              <a:rPr lang="zh-CN" altLang="en-US" sz="1800" b="1" dirty="0">
                <a:effectLst/>
                <a:latin typeface="微软雅黑" panose="020B0503020204020204" pitchFamily="34" charset="-122"/>
                <a:ea typeface="微软雅黑" panose="020B0503020204020204" pitchFamily="34" charset="-122"/>
                <a:cs typeface="宋体" panose="02010600030101010101" pitchFamily="2" charset="-122"/>
              </a:rPr>
              <a:t>北京</a:t>
            </a:r>
            <a:r>
              <a:rPr lang="en-US" altLang="zh-CN" sz="1800" b="1" dirty="0">
                <a:effectLst/>
                <a:latin typeface="微软雅黑" panose="020B0503020204020204" pitchFamily="34" charset="-122"/>
                <a:ea typeface="微软雅黑" panose="020B0503020204020204" pitchFamily="34" charset="-122"/>
                <a:cs typeface="宋体" panose="02010600030101010101" pitchFamily="2" charset="-122"/>
              </a:rPr>
              <a:t>290</a:t>
            </a:r>
            <a:r>
              <a:rPr lang="zh-CN" altLang="en-US" sz="1800" b="1" dirty="0">
                <a:effectLst/>
                <a:latin typeface="微软雅黑" panose="020B0503020204020204" pitchFamily="34" charset="-122"/>
                <a:ea typeface="微软雅黑" panose="020B0503020204020204" pitchFamily="34" charset="-122"/>
                <a:cs typeface="宋体" panose="02010600030101010101" pitchFamily="2" charset="-122"/>
              </a:rPr>
              <a:t>份</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algn="just"/>
            <a:r>
              <a:rPr lang="en-US" altLang="zh-CN"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sz="18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覆盖全部年龄段</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（其中以</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16-24</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岁占比</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65.55%</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为最多，</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24-54</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岁</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28.01%</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次之）</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及包括党员、预备党员、共青团员等</a:t>
            </a:r>
            <a:r>
              <a:rPr lang="zh-CN" altLang="en-US" sz="18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各政治面貌人群</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p:txBody>
      </p:sp>
      <p:pic>
        <p:nvPicPr>
          <p:cNvPr id="9" name="图片 8" descr="图表, 饼图&#10;&#10;描述已自动生成">
            <a:extLst>
              <a:ext uri="{FF2B5EF4-FFF2-40B4-BE49-F238E27FC236}">
                <a16:creationId xmlns:a16="http://schemas.microsoft.com/office/drawing/2014/main" id="{ABCAB226-EA3E-401A-A21B-8EF7E0D9144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368142" y="3197331"/>
            <a:ext cx="3385800" cy="1493396"/>
          </a:xfrm>
          <a:prstGeom prst="rect">
            <a:avLst/>
          </a:prstGeom>
        </p:spPr>
      </p:pic>
    </p:spTree>
    <p:extLst>
      <p:ext uri="{BB962C8B-B14F-4D97-AF65-F5344CB8AC3E}">
        <p14:creationId xmlns:p14="http://schemas.microsoft.com/office/powerpoint/2010/main" val="170994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线上调研：不具有吸引力的原因</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pic>
        <p:nvPicPr>
          <p:cNvPr id="17" name="图片 16" descr="图形用户界面&#10;&#10;描述已自动生成">
            <a:extLst>
              <a:ext uri="{FF2B5EF4-FFF2-40B4-BE49-F238E27FC236}">
                <a16:creationId xmlns:a16="http://schemas.microsoft.com/office/drawing/2014/main" id="{7304D622-DD63-44FF-8150-91E2927178B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355976" y="1131590"/>
            <a:ext cx="4545145" cy="2119390"/>
          </a:xfrm>
          <a:prstGeom prst="rect">
            <a:avLst/>
          </a:prstGeom>
        </p:spPr>
      </p:pic>
      <p:pic>
        <p:nvPicPr>
          <p:cNvPr id="18" name="图片 17" descr="墙上的人&#10;&#10;低可信度描述已自动生成">
            <a:extLst>
              <a:ext uri="{FF2B5EF4-FFF2-40B4-BE49-F238E27FC236}">
                <a16:creationId xmlns:a16="http://schemas.microsoft.com/office/drawing/2014/main" id="{8338071D-9656-4F8F-B7A6-A119EC003BF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755576" y="1635646"/>
            <a:ext cx="3096344" cy="2322651"/>
          </a:xfrm>
          <a:prstGeom prst="rect">
            <a:avLst/>
          </a:prstGeom>
          <a:noFill/>
          <a:ln>
            <a:noFill/>
          </a:ln>
        </p:spPr>
      </p:pic>
      <p:sp>
        <p:nvSpPr>
          <p:cNvPr id="19" name="文本框 18">
            <a:extLst>
              <a:ext uri="{FF2B5EF4-FFF2-40B4-BE49-F238E27FC236}">
                <a16:creationId xmlns:a16="http://schemas.microsoft.com/office/drawing/2014/main" id="{5A2A49FE-8DCB-4ACC-B774-C0D61AA1E255}"/>
              </a:ext>
            </a:extLst>
          </p:cNvPr>
          <p:cNvSpPr txBox="1"/>
          <p:nvPr/>
        </p:nvSpPr>
        <p:spPr bwMode="auto">
          <a:xfrm>
            <a:off x="4272479" y="3496632"/>
            <a:ext cx="4712138" cy="923330"/>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dirty="0"/>
              <a:t>大多数人认为红色教育基地尚存在</a:t>
            </a:r>
            <a:r>
              <a:rPr lang="zh-CN" altLang="en-US" b="1" dirty="0">
                <a:solidFill>
                  <a:srgbClr val="C00000"/>
                </a:solidFill>
              </a:rPr>
              <a:t>只有讲解员讲解（</a:t>
            </a:r>
            <a:r>
              <a:rPr lang="en-US" altLang="zh-CN" b="1" dirty="0">
                <a:solidFill>
                  <a:srgbClr val="C00000"/>
                </a:solidFill>
              </a:rPr>
              <a:t>58.43%</a:t>
            </a:r>
            <a:r>
              <a:rPr lang="zh-CN" altLang="en-US" b="1" dirty="0">
                <a:solidFill>
                  <a:srgbClr val="C00000"/>
                </a:solidFill>
              </a:rPr>
              <a:t>）、形式枯燥（</a:t>
            </a:r>
            <a:r>
              <a:rPr lang="en-US" altLang="zh-CN" b="1" dirty="0">
                <a:solidFill>
                  <a:srgbClr val="C00000"/>
                </a:solidFill>
              </a:rPr>
              <a:t>37.35%</a:t>
            </a:r>
            <a:r>
              <a:rPr lang="zh-CN" altLang="en-US" b="1" dirty="0">
                <a:solidFill>
                  <a:srgbClr val="C00000"/>
                </a:solidFill>
              </a:rPr>
              <a:t>）、缺乏宣传（</a:t>
            </a:r>
            <a:r>
              <a:rPr lang="en-US" altLang="zh-CN" b="1" dirty="0">
                <a:solidFill>
                  <a:srgbClr val="C00000"/>
                </a:solidFill>
              </a:rPr>
              <a:t>39.76%</a:t>
            </a:r>
            <a:r>
              <a:rPr lang="zh-CN" altLang="en-US" b="1" dirty="0">
                <a:solidFill>
                  <a:srgbClr val="C00000"/>
                </a:solidFill>
              </a:rPr>
              <a:t>）、路途遥远</a:t>
            </a:r>
            <a:r>
              <a:rPr lang="zh-CN" altLang="en-US" dirty="0">
                <a:solidFill>
                  <a:schemeClr val="tx1"/>
                </a:solidFill>
              </a:rPr>
              <a:t>等问题</a:t>
            </a:r>
          </a:p>
        </p:txBody>
      </p:sp>
    </p:spTree>
    <p:extLst>
      <p:ext uri="{BB962C8B-B14F-4D97-AF65-F5344CB8AC3E}">
        <p14:creationId xmlns:p14="http://schemas.microsoft.com/office/powerpoint/2010/main" val="948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线上调研：更认可的宣传方式</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pic>
        <p:nvPicPr>
          <p:cNvPr id="9" name="图片 8" descr="图表, 饼图&#10;&#10;描述已自动生成">
            <a:extLst>
              <a:ext uri="{FF2B5EF4-FFF2-40B4-BE49-F238E27FC236}">
                <a16:creationId xmlns:a16="http://schemas.microsoft.com/office/drawing/2014/main" id="{23AEB070-8877-4EDD-856E-D6C26BCA86F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860032" y="987574"/>
            <a:ext cx="3600400" cy="1656338"/>
          </a:xfrm>
          <a:prstGeom prst="rect">
            <a:avLst/>
          </a:prstGeom>
        </p:spPr>
      </p:pic>
      <p:sp>
        <p:nvSpPr>
          <p:cNvPr id="3" name="文本框 2">
            <a:extLst>
              <a:ext uri="{FF2B5EF4-FFF2-40B4-BE49-F238E27FC236}">
                <a16:creationId xmlns:a16="http://schemas.microsoft.com/office/drawing/2014/main" id="{7C85B5C4-A980-464F-9552-E159CA45EF79}"/>
              </a:ext>
            </a:extLst>
          </p:cNvPr>
          <p:cNvSpPr txBox="1"/>
          <p:nvPr/>
        </p:nvSpPr>
        <p:spPr bwMode="auto">
          <a:xfrm>
            <a:off x="4867870" y="3003798"/>
            <a:ext cx="4023361" cy="1323439"/>
          </a:xfrm>
          <a:prstGeom prst="rect">
            <a:avLst/>
          </a:prstGeom>
          <a:noFill/>
          <a:ln>
            <a:no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just" defTabSz="914400" rtl="0" eaLnBrk="1" fontAlgn="base" latinLnBrk="0" hangingPunct="1">
              <a:lnSpc>
                <a:spcPct val="100000"/>
              </a:lnSpc>
              <a:spcBef>
                <a:spcPct val="0"/>
              </a:spcBef>
              <a:spcAft>
                <a:spcPct val="0"/>
              </a:spcAft>
              <a:buClrTx/>
              <a:buSzTx/>
              <a:buFontTx/>
              <a:buNone/>
              <a:tabLst/>
            </a:pPr>
            <a:r>
              <a:rPr lang="en-US" altLang="zh-CN" sz="1600" dirty="0">
                <a:solidFill>
                  <a:schemeClr val="tx1"/>
                </a:solidFill>
                <a:effectLst/>
                <a:ea typeface="宋体" panose="02010600030101010101" pitchFamily="2" charset="-122"/>
                <a:cs typeface="宋体" panose="02010600030101010101" pitchFamily="2" charset="-122"/>
              </a:rPr>
              <a:t>        </a:t>
            </a:r>
            <a:r>
              <a:rPr lang="zh-CN"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同</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传统的</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纸质书籍报刊</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60.84%</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）、学校或单位组织的</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文化活动</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58.73%</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）的</a:t>
            </a:r>
            <a:r>
              <a:rPr lang="zh-CN"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宣传方式相比，</a:t>
            </a:r>
            <a:r>
              <a:rPr lang="zh-CN"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线上电影与公众号文章</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81.63%</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）成为受访群众了解党史、了解红色教育基地的的新途径</a:t>
            </a:r>
          </a:p>
        </p:txBody>
      </p:sp>
      <p:pic>
        <p:nvPicPr>
          <p:cNvPr id="11" name="图片 10" descr="图形用户界面, 应用程序&#10;&#10;描述已自动生成">
            <a:extLst>
              <a:ext uri="{FF2B5EF4-FFF2-40B4-BE49-F238E27FC236}">
                <a16:creationId xmlns:a16="http://schemas.microsoft.com/office/drawing/2014/main" id="{7A17FDF2-192D-4C1C-9A08-787A2EAD201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94888" y="1203598"/>
            <a:ext cx="4320480" cy="2808312"/>
          </a:xfrm>
          <a:prstGeom prst="rect">
            <a:avLst/>
          </a:prstGeom>
        </p:spPr>
      </p:pic>
    </p:spTree>
    <p:extLst>
      <p:ext uri="{BB962C8B-B14F-4D97-AF65-F5344CB8AC3E}">
        <p14:creationId xmlns:p14="http://schemas.microsoft.com/office/powerpoint/2010/main" val="224607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线上调研  </a:t>
            </a:r>
            <a:r>
              <a:rPr lang="en-US" altLang="zh-CN" sz="1600"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8" name="Picture 6" descr="D:\康凯\进行中\北理工\new ppt\导图\序号\3.png"/>
          <p:cNvPicPr>
            <a:picLocks noChangeAspect="1" noChangeArrowheads="1"/>
          </p:cNvPicPr>
          <p:nvPr/>
        </p:nvPicPr>
        <p:blipFill>
          <a:blip r:embed="rId3" cstate="print"/>
          <a:srcRect/>
          <a:stretch>
            <a:fillRect/>
          </a:stretch>
        </p:blipFill>
        <p:spPr bwMode="auto">
          <a:xfrm>
            <a:off x="2556917" y="51470"/>
            <a:ext cx="481012" cy="585788"/>
          </a:xfrm>
          <a:prstGeom prst="rect">
            <a:avLst/>
          </a:prstGeom>
          <a:noFill/>
        </p:spPr>
      </p:pic>
      <p:sp>
        <p:nvSpPr>
          <p:cNvPr id="17" name="矩形 16"/>
          <p:cNvSpPr/>
          <p:nvPr/>
        </p:nvSpPr>
        <p:spPr>
          <a:xfrm>
            <a:off x="3654481" y="2139702"/>
            <a:ext cx="2357679" cy="707886"/>
          </a:xfrm>
          <a:prstGeom prst="rect">
            <a:avLst/>
          </a:prstGeom>
        </p:spPr>
        <p:txBody>
          <a:bodyPr wrap="square">
            <a:spAutoFit/>
          </a:bodyPr>
          <a:lstStyle/>
          <a:p>
            <a:r>
              <a:rPr lang="zh-CN" altLang="en-US" sz="4000" b="1" dirty="0">
                <a:solidFill>
                  <a:schemeClr val="bg1"/>
                </a:solidFill>
                <a:latin typeface="微软雅黑" pitchFamily="34" charset="-122"/>
                <a:ea typeface="微软雅黑" pitchFamily="34" charset="-122"/>
              </a:rPr>
              <a:t>实地走访</a:t>
            </a:r>
          </a:p>
        </p:txBody>
      </p:sp>
      <p:pic>
        <p:nvPicPr>
          <p:cNvPr id="18" name="Picture 4" descr="D:\康凯\进行中\北理工\new ppt\导图\序号\大\3.png"/>
          <p:cNvPicPr>
            <a:picLocks noChangeAspect="1" noChangeArrowheads="1"/>
          </p:cNvPicPr>
          <p:nvPr/>
        </p:nvPicPr>
        <p:blipFill>
          <a:blip r:embed="rId4" cstate="print"/>
          <a:srcRect/>
          <a:stretch>
            <a:fillRect/>
          </a:stretch>
        </p:blipFill>
        <p:spPr bwMode="auto">
          <a:xfrm>
            <a:off x="2699792" y="2156504"/>
            <a:ext cx="676275" cy="792163"/>
          </a:xfrm>
          <a:prstGeom prst="rect">
            <a:avLst/>
          </a:prstGeom>
          <a:noFill/>
        </p:spPr>
      </p:pic>
    </p:spTree>
    <p:extLst>
      <p:ext uri="{BB962C8B-B14F-4D97-AF65-F5344CB8AC3E}">
        <p14:creationId xmlns:p14="http://schemas.microsoft.com/office/powerpoint/2010/main" val="25161191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探访京畿红迹</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4" name="文本框 3">
            <a:extLst>
              <a:ext uri="{FF2B5EF4-FFF2-40B4-BE49-F238E27FC236}">
                <a16:creationId xmlns:a16="http://schemas.microsoft.com/office/drawing/2014/main" id="{7BA582CB-2CB4-4822-8F0C-0E47E87E42B1}"/>
              </a:ext>
            </a:extLst>
          </p:cNvPr>
          <p:cNvSpPr txBox="1"/>
          <p:nvPr/>
        </p:nvSpPr>
        <p:spPr bwMode="auto">
          <a:xfrm>
            <a:off x="291491" y="3861687"/>
            <a:ext cx="2315173" cy="523220"/>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400" dirty="0"/>
              <a:t>于陈独秀故居及新青年编辑部旧址合影</a:t>
            </a:r>
          </a:p>
        </p:txBody>
      </p:sp>
      <p:sp>
        <p:nvSpPr>
          <p:cNvPr id="10" name="文本框 9">
            <a:extLst>
              <a:ext uri="{FF2B5EF4-FFF2-40B4-BE49-F238E27FC236}">
                <a16:creationId xmlns:a16="http://schemas.microsoft.com/office/drawing/2014/main" id="{BA257C26-CCF6-4B3F-BFE8-EA7CF8DEFECE}"/>
              </a:ext>
            </a:extLst>
          </p:cNvPr>
          <p:cNvSpPr txBox="1"/>
          <p:nvPr/>
        </p:nvSpPr>
        <p:spPr bwMode="auto">
          <a:xfrm>
            <a:off x="3126029" y="4299942"/>
            <a:ext cx="2457938" cy="30777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400" dirty="0"/>
              <a:t>于李大钊故居合影</a:t>
            </a:r>
          </a:p>
        </p:txBody>
      </p:sp>
      <p:pic>
        <p:nvPicPr>
          <p:cNvPr id="9" name="图片 8" descr="门上贴着海报和广告&#10;&#10;中度可信度描述已自动生成">
            <a:extLst>
              <a:ext uri="{FF2B5EF4-FFF2-40B4-BE49-F238E27FC236}">
                <a16:creationId xmlns:a16="http://schemas.microsoft.com/office/drawing/2014/main" id="{1563B96D-E44D-4749-984E-1A4A983F0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7873" y="1210970"/>
            <a:ext cx="2939292" cy="2204469"/>
          </a:xfrm>
          <a:prstGeom prst="rect">
            <a:avLst/>
          </a:prstGeom>
        </p:spPr>
      </p:pic>
      <p:pic>
        <p:nvPicPr>
          <p:cNvPr id="14" name="图片 13" descr="一群人站在墙边&#10;&#10;描述已自动生成">
            <a:extLst>
              <a:ext uri="{FF2B5EF4-FFF2-40B4-BE49-F238E27FC236}">
                <a16:creationId xmlns:a16="http://schemas.microsoft.com/office/drawing/2014/main" id="{B0C26A4D-446D-4698-A803-DBF3CCAE2E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71" r="-931" b="271"/>
          <a:stretch/>
        </p:blipFill>
        <p:spPr>
          <a:xfrm>
            <a:off x="3231143" y="2648540"/>
            <a:ext cx="2241916" cy="1665941"/>
          </a:xfrm>
          <a:prstGeom prst="rect">
            <a:avLst/>
          </a:prstGeom>
        </p:spPr>
      </p:pic>
      <p:pic>
        <p:nvPicPr>
          <p:cNvPr id="16" name="图片 15" descr="一群人站在室内&#10;&#10;描述已自动生成">
            <a:extLst>
              <a:ext uri="{FF2B5EF4-FFF2-40B4-BE49-F238E27FC236}">
                <a16:creationId xmlns:a16="http://schemas.microsoft.com/office/drawing/2014/main" id="{B9B1B139-33E1-481C-9CDD-BEBB0434B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5122" y="704883"/>
            <a:ext cx="2069234" cy="1551925"/>
          </a:xfrm>
          <a:prstGeom prst="rect">
            <a:avLst/>
          </a:prstGeom>
        </p:spPr>
      </p:pic>
      <p:sp>
        <p:nvSpPr>
          <p:cNvPr id="17" name="文本框 16">
            <a:extLst>
              <a:ext uri="{FF2B5EF4-FFF2-40B4-BE49-F238E27FC236}">
                <a16:creationId xmlns:a16="http://schemas.microsoft.com/office/drawing/2014/main" id="{8CF51604-2F7A-4484-B22B-D8743B465801}"/>
              </a:ext>
            </a:extLst>
          </p:cNvPr>
          <p:cNvSpPr txBox="1"/>
          <p:nvPr/>
        </p:nvSpPr>
        <p:spPr bwMode="auto">
          <a:xfrm>
            <a:off x="3184028" y="2256808"/>
            <a:ext cx="2457938" cy="30777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400" dirty="0"/>
              <a:t>团队参观京报馆</a:t>
            </a:r>
          </a:p>
        </p:txBody>
      </p:sp>
      <p:sp>
        <p:nvSpPr>
          <p:cNvPr id="2" name="文本框 1">
            <a:extLst>
              <a:ext uri="{FF2B5EF4-FFF2-40B4-BE49-F238E27FC236}">
                <a16:creationId xmlns:a16="http://schemas.microsoft.com/office/drawing/2014/main" id="{0A7F4A63-BC4C-4CEE-BCE5-4806AE175AA4}"/>
              </a:ext>
            </a:extLst>
          </p:cNvPr>
          <p:cNvSpPr txBox="1"/>
          <p:nvPr/>
        </p:nvSpPr>
        <p:spPr bwMode="auto">
          <a:xfrm>
            <a:off x="6012160" y="3365611"/>
            <a:ext cx="2880712" cy="584775"/>
          </a:xfrm>
          <a:prstGeom prst="rect">
            <a:avLst/>
          </a:prstGeom>
          <a:solidFill>
            <a:srgbClr val="FFFF0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北京市内红色教育资源密集，单车通行，参观方便</a:t>
            </a:r>
          </a:p>
        </p:txBody>
      </p:sp>
      <p:pic>
        <p:nvPicPr>
          <p:cNvPr id="15" name="图片 14">
            <a:extLst>
              <a:ext uri="{FF2B5EF4-FFF2-40B4-BE49-F238E27FC236}">
                <a16:creationId xmlns:a16="http://schemas.microsoft.com/office/drawing/2014/main" id="{22962C07-2D67-4720-B408-9F77CAE27A13}"/>
              </a:ext>
            </a:extLst>
          </p:cNvPr>
          <p:cNvPicPr/>
          <p:nvPr/>
        </p:nvPicPr>
        <p:blipFill>
          <a:blip r:embed="rId7"/>
          <a:stretch>
            <a:fillRect/>
          </a:stretch>
        </p:blipFill>
        <p:spPr>
          <a:xfrm>
            <a:off x="5868144" y="1200635"/>
            <a:ext cx="2963245" cy="2029129"/>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0558464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rgbClr val="FFFF0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600" i="0" u="none" strike="noStrike" cap="none" normalizeH="0" baseline="0" dirty="0" smtClean="0">
            <a:ln>
              <a:noFill/>
            </a:ln>
            <a:solidFill>
              <a:schemeClr val="tx1"/>
            </a:solidFill>
            <a:latin typeface="微软雅黑" pitchFamily="34" charset="-122"/>
            <a:ea typeface="微软雅黑" pitchFamily="34" charset="-122"/>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16134</TotalTime>
  <Words>1226</Words>
  <Application>Microsoft Office PowerPoint</Application>
  <PresentationFormat>全屏显示(16:9)</PresentationFormat>
  <Paragraphs>101</Paragraphs>
  <Slides>19</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方正萤雪简体</vt:lpstr>
      <vt:lpstr>华文中宋</vt:lpstr>
      <vt:lpstr>楷体</vt:lpstr>
      <vt:lpstr>微软雅黑</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drafoon003</dc:creator>
  <cp:lastModifiedBy>liu jason</cp:lastModifiedBy>
  <cp:revision>1188</cp:revision>
  <cp:lastPrinted>2015-09-12T01:46:12Z</cp:lastPrinted>
  <dcterms:created xsi:type="dcterms:W3CDTF">2014-10-08T09:20:36Z</dcterms:created>
  <dcterms:modified xsi:type="dcterms:W3CDTF">2021-10-26T13:06:25Z</dcterms:modified>
</cp:coreProperties>
</file>